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7"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1FAD168-A17D-4331-BDAB-08FD3C9581A6}" v="34" dt="2022-02-12T15:58:27.08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ina Bass" userId="S::c.bass@worldsend.bham.sch.uk::f50c68ac-3bcd-4067-b684-c32884ab759c" providerId="AD" clId="Web-{B1FAD168-A17D-4331-BDAB-08FD3C9581A6}"/>
    <pc:docChg chg="modSld">
      <pc:chgData name="Christina Bass" userId="S::c.bass@worldsend.bham.sch.uk::f50c68ac-3bcd-4067-b684-c32884ab759c" providerId="AD" clId="Web-{B1FAD168-A17D-4331-BDAB-08FD3C9581A6}" dt="2022-02-12T15:58:27.086" v="17" actId="1076"/>
      <pc:docMkLst>
        <pc:docMk/>
      </pc:docMkLst>
      <pc:sldChg chg="modSp">
        <pc:chgData name="Christina Bass" userId="S::c.bass@worldsend.bham.sch.uk::f50c68ac-3bcd-4067-b684-c32884ab759c" providerId="AD" clId="Web-{B1FAD168-A17D-4331-BDAB-08FD3C9581A6}" dt="2022-02-12T15:58:27.086" v="17" actId="1076"/>
        <pc:sldMkLst>
          <pc:docMk/>
          <pc:sldMk cId="1573265434" sldId="257"/>
        </pc:sldMkLst>
        <pc:spChg chg="mod">
          <ac:chgData name="Christina Bass" userId="S::c.bass@worldsend.bham.sch.uk::f50c68ac-3bcd-4067-b684-c32884ab759c" providerId="AD" clId="Web-{B1FAD168-A17D-4331-BDAB-08FD3C9581A6}" dt="2022-02-12T15:58:27.086" v="17" actId="1076"/>
          <ac:spMkLst>
            <pc:docMk/>
            <pc:sldMk cId="1573265434" sldId="257"/>
            <ac:spMk id="109" creationId="{EA14291F-AB12-4E79-BDE1-0FEC407DA33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2E98E7-900D-4482-B70E-2A8993B0F2A3}" type="datetimeFigureOut">
              <a:rPr lang="en-GB" smtClean="0"/>
              <a:t>12/02/2022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D4F5A-FD7F-4F3A-847D-7408B50147B0}" type="slidenum">
              <a:rPr lang="en-GB" smtClean="0"/>
              <a:t>‹#›</a:t>
            </a:fld>
            <a:endParaRPr lang="en-GB"/>
          </a:p>
        </p:txBody>
      </p:sp>
    </p:spTree>
    <p:extLst>
      <p:ext uri="{BB962C8B-B14F-4D97-AF65-F5344CB8AC3E}">
        <p14:creationId xmlns:p14="http://schemas.microsoft.com/office/powerpoint/2010/main" val="3582551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D016117-324A-4901-B0BC-F6F227BE2416}" type="slidenum">
              <a:rPr lang="en-GB" smtClean="0"/>
              <a:t>1</a:t>
            </a:fld>
            <a:endParaRPr lang="en-GB"/>
          </a:p>
        </p:txBody>
      </p:sp>
    </p:spTree>
    <p:extLst>
      <p:ext uri="{BB962C8B-B14F-4D97-AF65-F5344CB8AC3E}">
        <p14:creationId xmlns:p14="http://schemas.microsoft.com/office/powerpoint/2010/main" val="207105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2F069-A253-4286-8775-AE14AB091F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2C07C7D-4A25-45C2-A865-82A3FA8E0F1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5D7DBBD-7888-44B7-AC82-3297CB15ECF5}"/>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787E0266-F200-4B2D-9FC5-CFA9757481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97B75A-92EA-419F-AB58-6FEA68F2E544}"/>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272706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04109-A259-4181-BEB9-CC34445C977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FC19DC-A440-49E3-BC68-53A6DEC6D25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350D5-622C-4A54-94AE-0A0D79B0E3DA}"/>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7F640AF5-C746-43BC-B413-874FCEB468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0E79AC-35D8-48C4-BD60-37547098D722}"/>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189631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6501B8-2EA1-403B-8AFB-044EA8006DB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47D3DD-A6F8-4EF3-ADF3-D26BA281151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3C9F6B3-B6AF-4B52-A571-15DD2251AE32}"/>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84E96268-5097-4151-8108-1E1B0E3099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D76B2B2-F7DB-427E-B9A1-5C8A16F2C37E}"/>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24906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4C2E3-4444-4262-9EFA-09A4E3502C6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5806229-57CF-4D1E-A6F5-3F7C29D667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5172E6-D248-4CE2-97A6-ABB8A179FE18}"/>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E1C46403-C8C4-4505-A2BC-11AEAE4FD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823FD34-371A-49A8-BB00-F079D6347BDC}"/>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863877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CC38E-AD73-467E-9B12-7FFE2071689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5D757A2-D0E2-419F-99D3-58081078B6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86F795-546A-4610-8301-1A9759C902B5}"/>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D430ED3C-51CF-4586-9DAF-45F36E82101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4572241-D118-4BD0-B4AF-1758EC8730A9}"/>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3342451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55DB8-A0C7-4C51-8130-80F6D3E6B5C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87829E-91E4-4B29-B84D-C72E9B07FA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6AE8A2-ABE4-47C6-9986-8A9EDC3C18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DD7582-6D3E-446D-A0AA-75DCBE8ADA51}"/>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6" name="Footer Placeholder 5">
            <a:extLst>
              <a:ext uri="{FF2B5EF4-FFF2-40B4-BE49-F238E27FC236}">
                <a16:creationId xmlns:a16="http://schemas.microsoft.com/office/drawing/2014/main" id="{87EDCA8D-EFCF-4F05-B34C-DDE8C28618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E54FD1-9AFF-49FD-B01F-2E0DF80DA855}"/>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2029454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C7E7D-38CA-42E4-A9A6-DF81DF52A62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B07F6C6-11B2-4B65-A164-930ACF3C9E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C7576D4-6F56-4C12-92E5-BA9873EDA3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D98EE0-2037-4B6E-8794-20BE897A8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9107661-35E4-43D8-B8BB-DDBD72D35BB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4D012DE-F552-41A7-AD08-0B043411074C}"/>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8" name="Footer Placeholder 7">
            <a:extLst>
              <a:ext uri="{FF2B5EF4-FFF2-40B4-BE49-F238E27FC236}">
                <a16:creationId xmlns:a16="http://schemas.microsoft.com/office/drawing/2014/main" id="{E26E00C6-56AC-4DFF-B30E-3F418C7E457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F2A4EC2-E67D-4B55-A4B9-5A10B31325DF}"/>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3835628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081D3-75C6-4FDE-BB1B-664C7947FB3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00402F0-E869-4E6A-A65F-2DFE99EC5E02}"/>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4" name="Footer Placeholder 3">
            <a:extLst>
              <a:ext uri="{FF2B5EF4-FFF2-40B4-BE49-F238E27FC236}">
                <a16:creationId xmlns:a16="http://schemas.microsoft.com/office/drawing/2014/main" id="{8D5097D0-15DE-4D58-9D89-1002AE73CF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3EE208D-5931-4159-8E77-03AA7CF9D80A}"/>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1242770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9F5D58-77B0-450B-9150-A6C297EFD4B5}"/>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3" name="Footer Placeholder 2">
            <a:extLst>
              <a:ext uri="{FF2B5EF4-FFF2-40B4-BE49-F238E27FC236}">
                <a16:creationId xmlns:a16="http://schemas.microsoft.com/office/drawing/2014/main" id="{57A5DEA1-25F9-4958-854A-303E1C457B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F70456E-066B-41AD-872E-3F0121875F7C}"/>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1258685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D0D13-24E5-4C35-AF30-F1CD970DD1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B329ABE-E5E0-48A3-97D4-F5C055A41A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A355A1-A15E-4F49-8774-90F484C2DB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3C4A292-99D4-481D-ADE3-949D38228491}"/>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6" name="Footer Placeholder 5">
            <a:extLst>
              <a:ext uri="{FF2B5EF4-FFF2-40B4-BE49-F238E27FC236}">
                <a16:creationId xmlns:a16="http://schemas.microsoft.com/office/drawing/2014/main" id="{D4CE3E40-8400-4330-BB35-0A269224DA4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B57DA54-2F36-48EE-BD91-0668AA3C4EBA}"/>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2114266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EA388-443A-4C46-A6A1-42385DB338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6F86C07-D19D-4D07-9C92-4A67FC315BA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9EBF9FC-3664-47FE-83F0-9767EBB6DE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69C032-413E-495F-ACC2-EAF513D11940}"/>
              </a:ext>
            </a:extLst>
          </p:cNvPr>
          <p:cNvSpPr>
            <a:spLocks noGrp="1"/>
          </p:cNvSpPr>
          <p:nvPr>
            <p:ph type="dt" sz="half" idx="10"/>
          </p:nvPr>
        </p:nvSpPr>
        <p:spPr/>
        <p:txBody>
          <a:bodyPr/>
          <a:lstStyle/>
          <a:p>
            <a:fld id="{4BB1BE1F-6528-4D98-8405-6B51F7E11203}" type="datetimeFigureOut">
              <a:rPr lang="en-GB" smtClean="0"/>
              <a:t>12/02/2022</a:t>
            </a:fld>
            <a:endParaRPr lang="en-GB"/>
          </a:p>
        </p:txBody>
      </p:sp>
      <p:sp>
        <p:nvSpPr>
          <p:cNvPr id="6" name="Footer Placeholder 5">
            <a:extLst>
              <a:ext uri="{FF2B5EF4-FFF2-40B4-BE49-F238E27FC236}">
                <a16:creationId xmlns:a16="http://schemas.microsoft.com/office/drawing/2014/main" id="{818FDE47-2319-4962-BE73-5AC02499EF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9E86E4-514B-4602-A27F-E611715BB4CE}"/>
              </a:ext>
            </a:extLst>
          </p:cNvPr>
          <p:cNvSpPr>
            <a:spLocks noGrp="1"/>
          </p:cNvSpPr>
          <p:nvPr>
            <p:ph type="sldNum" sz="quarter" idx="12"/>
          </p:nvPr>
        </p:nvSpPr>
        <p:spPr/>
        <p:txBody>
          <a:bodyPr/>
          <a:lstStyle/>
          <a:p>
            <a:fld id="{CACD5498-8757-430F-A558-1837DAE1A18C}" type="slidenum">
              <a:rPr lang="en-GB" smtClean="0"/>
              <a:t>‹#›</a:t>
            </a:fld>
            <a:endParaRPr lang="en-GB"/>
          </a:p>
        </p:txBody>
      </p:sp>
    </p:spTree>
    <p:extLst>
      <p:ext uri="{BB962C8B-B14F-4D97-AF65-F5344CB8AC3E}">
        <p14:creationId xmlns:p14="http://schemas.microsoft.com/office/powerpoint/2010/main" val="1921481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84D83E7-7C37-436F-84E0-8CF120E65F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9B5A874-FDB8-44E9-A7BB-85FC079881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570E4-8294-42D7-92A0-465B951BEC2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B1BE1F-6528-4D98-8405-6B51F7E11203}" type="datetimeFigureOut">
              <a:rPr lang="en-GB" smtClean="0"/>
              <a:t>12/02/2022</a:t>
            </a:fld>
            <a:endParaRPr lang="en-GB"/>
          </a:p>
        </p:txBody>
      </p:sp>
      <p:sp>
        <p:nvSpPr>
          <p:cNvPr id="5" name="Footer Placeholder 4">
            <a:extLst>
              <a:ext uri="{FF2B5EF4-FFF2-40B4-BE49-F238E27FC236}">
                <a16:creationId xmlns:a16="http://schemas.microsoft.com/office/drawing/2014/main" id="{27594C4F-940B-4691-BC06-F678307D57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45DB06E-3136-4136-A141-04508B0419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D5498-8757-430F-A558-1837DAE1A18C}" type="slidenum">
              <a:rPr lang="en-GB" smtClean="0"/>
              <a:t>‹#›</a:t>
            </a:fld>
            <a:endParaRPr lang="en-GB"/>
          </a:p>
        </p:txBody>
      </p:sp>
    </p:spTree>
    <p:extLst>
      <p:ext uri="{BB962C8B-B14F-4D97-AF65-F5344CB8AC3E}">
        <p14:creationId xmlns:p14="http://schemas.microsoft.com/office/powerpoint/2010/main" val="13801208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E8040B3-9415-4946-8909-D63C497469A2}"/>
              </a:ext>
            </a:extLst>
          </p:cNvPr>
          <p:cNvPicPr>
            <a:picLocks noChangeAspect="1"/>
          </p:cNvPicPr>
          <p:nvPr/>
        </p:nvPicPr>
        <p:blipFill>
          <a:blip r:embed="rId3"/>
          <a:stretch>
            <a:fillRect/>
          </a:stretch>
        </p:blipFill>
        <p:spPr>
          <a:xfrm>
            <a:off x="8091488" y="4746997"/>
            <a:ext cx="3803692" cy="1935752"/>
          </a:xfrm>
          <a:prstGeom prst="rect">
            <a:avLst/>
          </a:prstGeom>
        </p:spPr>
      </p:pic>
      <p:sp>
        <p:nvSpPr>
          <p:cNvPr id="90" name="Rectangle 89">
            <a:extLst>
              <a:ext uri="{FF2B5EF4-FFF2-40B4-BE49-F238E27FC236}">
                <a16:creationId xmlns:a16="http://schemas.microsoft.com/office/drawing/2014/main" id="{F089006E-09A2-4B58-9680-334172C68292}"/>
              </a:ext>
            </a:extLst>
          </p:cNvPr>
          <p:cNvSpPr/>
          <p:nvPr/>
        </p:nvSpPr>
        <p:spPr>
          <a:xfrm>
            <a:off x="4258863" y="125856"/>
            <a:ext cx="3187178" cy="707886"/>
          </a:xfrm>
          <a:prstGeom prst="rect">
            <a:avLst/>
          </a:prstGeom>
          <a:noFill/>
          <a:ln w="28575">
            <a:solidFill>
              <a:schemeClr val="tx1"/>
            </a:solidFill>
          </a:ln>
        </p:spPr>
        <p:txBody>
          <a:bodyPr wrap="square" lIns="91440" tIns="45720" rIns="91440" bIns="45720">
            <a:spAutoFit/>
          </a:bodyPr>
          <a:lstStyle/>
          <a:p>
            <a:pPr algn="ctr"/>
            <a:r>
              <a:rPr lang="en-US" sz="2000" dirty="0">
                <a:ln w="0"/>
              </a:rPr>
              <a:t>Year 6 Animals including humans</a:t>
            </a:r>
          </a:p>
        </p:txBody>
      </p:sp>
      <p:sp>
        <p:nvSpPr>
          <p:cNvPr id="109" name="TextBox 108">
            <a:extLst>
              <a:ext uri="{FF2B5EF4-FFF2-40B4-BE49-F238E27FC236}">
                <a16:creationId xmlns:a16="http://schemas.microsoft.com/office/drawing/2014/main" id="{EA14291F-AB12-4E79-BDE1-0FEC407DA339}"/>
              </a:ext>
            </a:extLst>
          </p:cNvPr>
          <p:cNvSpPr txBox="1"/>
          <p:nvPr/>
        </p:nvSpPr>
        <p:spPr>
          <a:xfrm>
            <a:off x="135366" y="521237"/>
            <a:ext cx="3796778" cy="5893921"/>
          </a:xfrm>
          <a:prstGeom prst="rect">
            <a:avLst/>
          </a:prstGeom>
          <a:noFill/>
          <a:ln w="19050">
            <a:solidFill>
              <a:schemeClr val="tx1"/>
            </a:solidFill>
          </a:ln>
        </p:spPr>
        <p:txBody>
          <a:bodyPr wrap="square" lIns="91440" tIns="45720" rIns="91440" bIns="45720" rtlCol="0" anchor="t">
            <a:spAutoFit/>
          </a:bodyPr>
          <a:lstStyle/>
          <a:p>
            <a:r>
              <a:rPr lang="en-GB" sz="1300" b="1" u="sng" dirty="0"/>
              <a:t>Key Vocabulary</a:t>
            </a:r>
            <a:endParaRPr lang="en-US" sz="1400" dirty="0"/>
          </a:p>
          <a:p>
            <a:r>
              <a:rPr lang="en-US" sz="1300" b="1" dirty="0">
                <a:solidFill>
                  <a:srgbClr val="00B0F0"/>
                </a:solidFill>
              </a:rPr>
              <a:t>Heart </a:t>
            </a:r>
            <a:r>
              <a:rPr lang="en-US" sz="1300" b="1" dirty="0"/>
              <a:t>- T</a:t>
            </a:r>
            <a:r>
              <a:rPr lang="en-US" sz="1300" dirty="0"/>
              <a:t>he heart pumps blood around your body. </a:t>
            </a:r>
            <a:endParaRPr lang="en-US" sz="1300" dirty="0">
              <a:cs typeface="Calibri"/>
            </a:endParaRPr>
          </a:p>
          <a:p>
            <a:endParaRPr lang="en-US" sz="1300" dirty="0"/>
          </a:p>
          <a:p>
            <a:r>
              <a:rPr lang="en-US" sz="1300" b="1" dirty="0">
                <a:solidFill>
                  <a:srgbClr val="00B0F0"/>
                </a:solidFill>
              </a:rPr>
              <a:t>Pulse</a:t>
            </a:r>
            <a:r>
              <a:rPr lang="en-US" sz="1300" dirty="0"/>
              <a:t> - Each time the heart beats it can be felt as a pulse in the arteries. Typically, in the wrist and neck. </a:t>
            </a:r>
          </a:p>
          <a:p>
            <a:endParaRPr lang="en-US" sz="1300" dirty="0"/>
          </a:p>
          <a:p>
            <a:r>
              <a:rPr lang="en-US" sz="1300" b="1" dirty="0">
                <a:solidFill>
                  <a:srgbClr val="00B0F0"/>
                </a:solidFill>
              </a:rPr>
              <a:t>Blood</a:t>
            </a:r>
            <a:r>
              <a:rPr lang="en-US" sz="1300" dirty="0"/>
              <a:t> - The red liquid pumped around the body by the heart. It transports oxygen, nutrients and water to all the parts of the body. </a:t>
            </a:r>
          </a:p>
          <a:p>
            <a:endParaRPr lang="en-US" sz="1300" dirty="0"/>
          </a:p>
          <a:p>
            <a:r>
              <a:rPr lang="en-US" sz="1300" b="1" dirty="0">
                <a:solidFill>
                  <a:srgbClr val="00B0F0"/>
                </a:solidFill>
              </a:rPr>
              <a:t>Blood vessels </a:t>
            </a:r>
            <a:r>
              <a:rPr lang="en-US" sz="1300" dirty="0"/>
              <a:t>- The narrow tubes which our blood flows through including the arteries, veins and capillaries. </a:t>
            </a:r>
          </a:p>
          <a:p>
            <a:endParaRPr lang="en-US" sz="1300" dirty="0"/>
          </a:p>
          <a:p>
            <a:r>
              <a:rPr lang="en-US" sz="1300" b="1" dirty="0">
                <a:solidFill>
                  <a:srgbClr val="00B0F0"/>
                </a:solidFill>
              </a:rPr>
              <a:t>Lungs</a:t>
            </a:r>
            <a:r>
              <a:rPr lang="en-US" sz="1300" dirty="0"/>
              <a:t> - Two organs situated in the ribcage that fill with air when you breathe in. They remove carbon dioxide from blood and add oxygen. </a:t>
            </a:r>
          </a:p>
          <a:p>
            <a:endParaRPr lang="en-US" sz="1300" dirty="0"/>
          </a:p>
          <a:p>
            <a:r>
              <a:rPr lang="en-US" sz="1300" b="1" dirty="0">
                <a:solidFill>
                  <a:srgbClr val="00B0F0"/>
                </a:solidFill>
              </a:rPr>
              <a:t>Circulatory system  </a:t>
            </a:r>
            <a:r>
              <a:rPr lang="en-US" sz="1300" dirty="0"/>
              <a:t>- This circulates blood through the body. It consists of the heart, blood and blood vessels. diet The sort of food animals or humans regularly eat. </a:t>
            </a:r>
          </a:p>
          <a:p>
            <a:endParaRPr lang="en-US" sz="1300" dirty="0"/>
          </a:p>
          <a:p>
            <a:r>
              <a:rPr lang="en-US" sz="1300" b="1" dirty="0">
                <a:solidFill>
                  <a:srgbClr val="00B0F0"/>
                </a:solidFill>
              </a:rPr>
              <a:t>Exercise</a:t>
            </a:r>
            <a:r>
              <a:rPr lang="en-US" sz="1300" dirty="0"/>
              <a:t> - Activity that requires physical effort, carried out to sustain or improve health and fitness. </a:t>
            </a:r>
            <a:endParaRPr lang="en-US" sz="1300">
              <a:cs typeface="Calibri"/>
            </a:endParaRPr>
          </a:p>
          <a:p>
            <a:endParaRPr lang="en-US" sz="1300" dirty="0"/>
          </a:p>
          <a:p>
            <a:r>
              <a:rPr lang="en-US" sz="1300" b="1" dirty="0">
                <a:solidFill>
                  <a:srgbClr val="00B0F0"/>
                </a:solidFill>
              </a:rPr>
              <a:t>Drugs</a:t>
            </a:r>
            <a:r>
              <a:rPr lang="en-US" sz="1300" dirty="0"/>
              <a:t> - A medicine or other substance that has an effect in a person’s body. lifestyle The way in which a person lives</a:t>
            </a:r>
          </a:p>
        </p:txBody>
      </p:sp>
      <p:pic>
        <p:nvPicPr>
          <p:cNvPr id="18" name="Picture 17">
            <a:extLst>
              <a:ext uri="{FF2B5EF4-FFF2-40B4-BE49-F238E27FC236}">
                <a16:creationId xmlns:a16="http://schemas.microsoft.com/office/drawing/2014/main" id="{3A684C0A-B3F4-4444-8069-CCFF831E83CA}"/>
              </a:ext>
            </a:extLst>
          </p:cNvPr>
          <p:cNvPicPr>
            <a:picLocks noChangeAspect="1"/>
          </p:cNvPicPr>
          <p:nvPr/>
        </p:nvPicPr>
        <p:blipFill>
          <a:blip r:embed="rId4"/>
          <a:stretch>
            <a:fillRect/>
          </a:stretch>
        </p:blipFill>
        <p:spPr>
          <a:xfrm>
            <a:off x="11455390" y="6193598"/>
            <a:ext cx="631792" cy="598540"/>
          </a:xfrm>
          <a:prstGeom prst="rect">
            <a:avLst/>
          </a:prstGeom>
        </p:spPr>
      </p:pic>
      <p:pic>
        <p:nvPicPr>
          <p:cNvPr id="1026" name="Picture 2" descr="What is the Double Circulatory System? | Definition from Seneca ...">
            <a:extLst>
              <a:ext uri="{FF2B5EF4-FFF2-40B4-BE49-F238E27FC236}">
                <a16:creationId xmlns:a16="http://schemas.microsoft.com/office/drawing/2014/main" id="{F4A962FF-0B67-42E6-B452-18412F6480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8066" y="1041789"/>
            <a:ext cx="2847975" cy="177998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4D5858D-1122-418D-BBDF-B7DCE9B1C691}"/>
              </a:ext>
            </a:extLst>
          </p:cNvPr>
          <p:cNvSpPr txBox="1"/>
          <p:nvPr/>
        </p:nvSpPr>
        <p:spPr>
          <a:xfrm>
            <a:off x="4118105" y="2821773"/>
            <a:ext cx="3955789" cy="2893100"/>
          </a:xfrm>
          <a:prstGeom prst="rect">
            <a:avLst/>
          </a:prstGeom>
          <a:noFill/>
          <a:ln w="19050">
            <a:solidFill>
              <a:schemeClr val="tx1"/>
            </a:solidFill>
          </a:ln>
        </p:spPr>
        <p:txBody>
          <a:bodyPr wrap="square" rtlCol="0">
            <a:spAutoFit/>
          </a:bodyPr>
          <a:lstStyle/>
          <a:p>
            <a:pPr marL="285750" indent="-285750">
              <a:buFont typeface="Arial" panose="020B0604020202020204" pitchFamily="34" charset="0"/>
              <a:buChar char="•"/>
            </a:pPr>
            <a:r>
              <a:rPr lang="en-US" sz="1300" dirty="0"/>
              <a:t>The heart pumps blood in the blood vessels to the lungs where oxygen goes into the blood and carbon dioxide is removed. </a:t>
            </a:r>
          </a:p>
          <a:p>
            <a:pPr marL="285750" indent="-285750">
              <a:buFont typeface="Arial" panose="020B0604020202020204" pitchFamily="34" charset="0"/>
              <a:buChar char="•"/>
            </a:pPr>
            <a:r>
              <a:rPr lang="en-US" sz="1300" dirty="0"/>
              <a:t>The blood goes back to the heart. </a:t>
            </a:r>
          </a:p>
          <a:p>
            <a:pPr marL="285750" indent="-285750">
              <a:buFont typeface="Arial" panose="020B0604020202020204" pitchFamily="34" charset="0"/>
              <a:buChar char="•"/>
            </a:pPr>
            <a:r>
              <a:rPr lang="en-US" sz="1300" dirty="0"/>
              <a:t>It is then pumped around the body so that water, nutrients and oxygen are transported in the blood to the muscles and all the other parts of the body where they are needed. As all these are used, they produce carbon dioxide and other waste products.</a:t>
            </a:r>
          </a:p>
          <a:p>
            <a:pPr marL="285750" indent="-285750">
              <a:buFont typeface="Arial" panose="020B0604020202020204" pitchFamily="34" charset="0"/>
              <a:buChar char="•"/>
            </a:pPr>
            <a:r>
              <a:rPr lang="en-US" sz="1300" dirty="0"/>
              <a:t>Carbon dioxide is carried by the blood in blood vessels back to the heart.</a:t>
            </a:r>
          </a:p>
          <a:p>
            <a:pPr marL="285750" indent="-285750">
              <a:buFont typeface="Arial" panose="020B0604020202020204" pitchFamily="34" charset="0"/>
              <a:buChar char="•"/>
            </a:pPr>
            <a:r>
              <a:rPr lang="en-US" sz="1300" dirty="0"/>
              <a:t>The cycle starts again as the carbon dioxide is then transported back to the lungs to be removed from the body.</a:t>
            </a:r>
            <a:endParaRPr lang="en-GB" sz="1300" dirty="0"/>
          </a:p>
        </p:txBody>
      </p:sp>
      <p:pic>
        <p:nvPicPr>
          <p:cNvPr id="3" name="Picture 2">
            <a:extLst>
              <a:ext uri="{FF2B5EF4-FFF2-40B4-BE49-F238E27FC236}">
                <a16:creationId xmlns:a16="http://schemas.microsoft.com/office/drawing/2014/main" id="{0481E338-FA2E-4DF5-AB9B-6014B7FE7505}"/>
              </a:ext>
            </a:extLst>
          </p:cNvPr>
          <p:cNvPicPr>
            <a:picLocks noChangeAspect="1"/>
          </p:cNvPicPr>
          <p:nvPr/>
        </p:nvPicPr>
        <p:blipFill>
          <a:blip r:embed="rId6"/>
          <a:stretch>
            <a:fillRect/>
          </a:stretch>
        </p:blipFill>
        <p:spPr>
          <a:xfrm>
            <a:off x="8449670" y="125385"/>
            <a:ext cx="3350535" cy="3074544"/>
          </a:xfrm>
          <a:prstGeom prst="rect">
            <a:avLst/>
          </a:prstGeom>
          <a:ln w="19050">
            <a:solidFill>
              <a:schemeClr val="tx1"/>
            </a:solidFill>
          </a:ln>
        </p:spPr>
      </p:pic>
      <p:pic>
        <p:nvPicPr>
          <p:cNvPr id="4" name="Picture 3">
            <a:extLst>
              <a:ext uri="{FF2B5EF4-FFF2-40B4-BE49-F238E27FC236}">
                <a16:creationId xmlns:a16="http://schemas.microsoft.com/office/drawing/2014/main" id="{9E4DDF80-13B5-4585-9C62-B0BB3FF89080}"/>
              </a:ext>
            </a:extLst>
          </p:cNvPr>
          <p:cNvPicPr>
            <a:picLocks noChangeAspect="1"/>
          </p:cNvPicPr>
          <p:nvPr/>
        </p:nvPicPr>
        <p:blipFill>
          <a:blip r:embed="rId7"/>
          <a:stretch>
            <a:fillRect/>
          </a:stretch>
        </p:blipFill>
        <p:spPr>
          <a:xfrm>
            <a:off x="8553312" y="3376161"/>
            <a:ext cx="3143250" cy="1320602"/>
          </a:xfrm>
          <a:prstGeom prst="rect">
            <a:avLst/>
          </a:prstGeom>
        </p:spPr>
      </p:pic>
      <p:pic>
        <p:nvPicPr>
          <p:cNvPr id="5" name="Picture 4">
            <a:extLst>
              <a:ext uri="{FF2B5EF4-FFF2-40B4-BE49-F238E27FC236}">
                <a16:creationId xmlns:a16="http://schemas.microsoft.com/office/drawing/2014/main" id="{B9FA2E90-00C6-4405-9659-DE43F82540EE}"/>
              </a:ext>
            </a:extLst>
          </p:cNvPr>
          <p:cNvPicPr>
            <a:picLocks noChangeAspect="1"/>
          </p:cNvPicPr>
          <p:nvPr/>
        </p:nvPicPr>
        <p:blipFill>
          <a:blip r:embed="rId8"/>
          <a:stretch>
            <a:fillRect/>
          </a:stretch>
        </p:blipFill>
        <p:spPr>
          <a:xfrm>
            <a:off x="4681537" y="5741490"/>
            <a:ext cx="2671764" cy="990654"/>
          </a:xfrm>
          <a:prstGeom prst="rect">
            <a:avLst/>
          </a:prstGeom>
        </p:spPr>
      </p:pic>
    </p:spTree>
    <p:extLst>
      <p:ext uri="{BB962C8B-B14F-4D97-AF65-F5344CB8AC3E}">
        <p14:creationId xmlns:p14="http://schemas.microsoft.com/office/powerpoint/2010/main" val="15732654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eb5f368-a748-49d5-93b2-f212879fa31b">
      <Terms xmlns="http://schemas.microsoft.com/office/infopath/2007/PartnerControls"/>
    </lcf76f155ced4ddcb4097134ff3c332f>
    <TaxCatchAll xmlns="c94ea266-02bf-4048-8ab2-6d172af0792f"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66A781164E4544F81E55107A8F8E214" ma:contentTypeVersion="16" ma:contentTypeDescription="Create a new document." ma:contentTypeScope="" ma:versionID="511f2decdda845de67180f9184e4d103">
  <xsd:schema xmlns:xsd="http://www.w3.org/2001/XMLSchema" xmlns:xs="http://www.w3.org/2001/XMLSchema" xmlns:p="http://schemas.microsoft.com/office/2006/metadata/properties" xmlns:ns2="2eb5f368-a748-49d5-93b2-f212879fa31b" xmlns:ns3="c94ea266-02bf-4048-8ab2-6d172af0792f" targetNamespace="http://schemas.microsoft.com/office/2006/metadata/properties" ma:root="true" ma:fieldsID="178f89f975c4603ad2075dce7ba2580a" ns2:_="" ns3:_="">
    <xsd:import namespace="2eb5f368-a748-49d5-93b2-f212879fa31b"/>
    <xsd:import namespace="c94ea266-02bf-4048-8ab2-6d172af0792f"/>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ServiceLocation" minOccurs="0"/>
                <xsd:element ref="ns3:SharedWithUsers" minOccurs="0"/>
                <xsd:element ref="ns3:SharedWithDetails" minOccurs="0"/>
                <xsd:element ref="ns2:MediaServiceOCR"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b5f368-a748-49d5-93b2-f212879fa3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ac3898d-f744-47b9-9b69-9453c241237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94ea266-02bf-4048-8ab2-6d172af0792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ff59111-fde3-4139-8dc1-233f675e6b52}" ma:internalName="TaxCatchAll" ma:showField="CatchAllData" ma:web="c94ea266-02bf-4048-8ab2-6d172af0792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B3DCB4F-3B44-40FC-943B-328863FEC96C}">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CC7E877-A462-45C8-82A4-2284218070D4}">
  <ds:schemaRefs>
    <ds:schemaRef ds:uri="http://schemas.microsoft.com/sharepoint/v3/contenttype/forms"/>
  </ds:schemaRefs>
</ds:datastoreItem>
</file>

<file path=customXml/itemProps3.xml><?xml version="1.0" encoding="utf-8"?>
<ds:datastoreItem xmlns:ds="http://schemas.openxmlformats.org/officeDocument/2006/customXml" ds:itemID="{4CF3628A-41B2-4F39-ACD8-A346BAB684DF}"/>
</file>

<file path=docProps/app.xml><?xml version="1.0" encoding="utf-8"?>
<Properties xmlns="http://schemas.openxmlformats.org/officeDocument/2006/extended-properties" xmlns:vt="http://schemas.openxmlformats.org/officeDocument/2006/docPropsVTypes">
  <TotalTime>15</TotalTime>
  <Words>311</Words>
  <Application>Microsoft Office PowerPoint</Application>
  <PresentationFormat>Widescreen</PresentationFormat>
  <Paragraphs>23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Lucy Nadin</dc:creator>
  <cp:lastModifiedBy>Lucy Nadin</cp:lastModifiedBy>
  <cp:revision>10</cp:revision>
  <dcterms:created xsi:type="dcterms:W3CDTF">2020-05-11T15:56:58Z</dcterms:created>
  <dcterms:modified xsi:type="dcterms:W3CDTF">2022-02-12T15:58:30Z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0x010100266A781164E4544F81E55107A8F8E214</vt:lpwstr>
  </property>
</Properties>
</file>