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29C8E-3F12-4730-B72B-C3F83E10D8D5}" type="datetimeFigureOut">
              <a:rPr lang="en-GB" smtClean="0"/>
              <a:t>07/05/2020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6C5B41-2C7B-45F4-95C3-2DE1F74FF6CC}" type="slidenum">
              <a:rPr lang="en-GB" smtClean="0"/>
              <a:t>‹#›</a:t>
            </a:fld>
            <a:endParaRPr lang="en-GB"/>
          </a:p>
        </p:txBody>
      </p:sp>
    </p:spTree>
    <p:extLst>
      <p:ext uri="{BB962C8B-B14F-4D97-AF65-F5344CB8AC3E}">
        <p14:creationId xmlns:p14="http://schemas.microsoft.com/office/powerpoint/2010/main" val="181393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016117-324A-4901-B0BC-F6F227BE2416}" type="slidenum">
              <a:rPr lang="en-GB" smtClean="0"/>
              <a:t>1</a:t>
            </a:fld>
            <a:endParaRPr lang="en-GB"/>
          </a:p>
        </p:txBody>
      </p:sp>
    </p:spTree>
    <p:extLst>
      <p:ext uri="{BB962C8B-B14F-4D97-AF65-F5344CB8AC3E}">
        <p14:creationId xmlns:p14="http://schemas.microsoft.com/office/powerpoint/2010/main" val="207105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CE41-B7E8-405A-80B7-CDCBB38A20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B36776-35AE-47A7-9BE2-3190EE0C7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08400C-305C-4051-81DF-4F2A2A3FC0F8}"/>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5" name="Footer Placeholder 4">
            <a:extLst>
              <a:ext uri="{FF2B5EF4-FFF2-40B4-BE49-F238E27FC236}">
                <a16:creationId xmlns:a16="http://schemas.microsoft.com/office/drawing/2014/main" id="{5B04B466-7057-4308-8E8B-DCE979CA17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F4F4C5-1F3A-4D90-9581-360EB432E0F7}"/>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3390478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B3A7C-B91F-4474-94B7-901F2FB7B0D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C10E04-C384-449C-B813-742787C206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7ECDC4-C19F-4D8F-956B-D027EBC80508}"/>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5" name="Footer Placeholder 4">
            <a:extLst>
              <a:ext uri="{FF2B5EF4-FFF2-40B4-BE49-F238E27FC236}">
                <a16:creationId xmlns:a16="http://schemas.microsoft.com/office/drawing/2014/main" id="{FE08EBB2-510E-487E-95D6-66B7C46D0C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8D38AE-C857-425B-83C9-3E4B37655B3E}"/>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90803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B5A0A7-7376-44C7-9F70-7CD5D8A251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D0525B-9320-484B-B249-6EFDFDCC67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376FA8-DFC8-47E6-8C0D-75441F24FAE1}"/>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5" name="Footer Placeholder 4">
            <a:extLst>
              <a:ext uri="{FF2B5EF4-FFF2-40B4-BE49-F238E27FC236}">
                <a16:creationId xmlns:a16="http://schemas.microsoft.com/office/drawing/2014/main" id="{1CA5D94B-A375-49FF-8054-A43679EE91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AC7B01-C9CA-47D8-9A64-7E19D87C3AB3}"/>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265778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B12D-4CA5-411A-A57B-2EF67314E9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D3838F-DE06-4196-8A77-5D8751A5D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1EBA30-EE01-4D93-8A2A-6196DF617DF7}"/>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5" name="Footer Placeholder 4">
            <a:extLst>
              <a:ext uri="{FF2B5EF4-FFF2-40B4-BE49-F238E27FC236}">
                <a16:creationId xmlns:a16="http://schemas.microsoft.com/office/drawing/2014/main" id="{D1E63AF8-219F-47BC-BD2A-27BD19EE7B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5DFD0-6EFB-43AE-BFAB-823167EE6B18}"/>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321425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B636-71B1-42F6-B2F8-C0B1C14FC0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ACFED0-CCF6-4B1D-958F-7F7950A51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2B547-8946-4478-952D-FD148C8C1B57}"/>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5" name="Footer Placeholder 4">
            <a:extLst>
              <a:ext uri="{FF2B5EF4-FFF2-40B4-BE49-F238E27FC236}">
                <a16:creationId xmlns:a16="http://schemas.microsoft.com/office/drawing/2014/main" id="{A911387D-2730-4A7B-B964-3BA10F1AFC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7763FE-0947-47A1-9FFF-CD8924BF188E}"/>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234378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F8722-A618-489F-9872-5229C54349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011FD2-B328-445F-923C-093D065A4B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E7230E-F5A4-4C96-9C99-B3749B7098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7AB2875-3391-4CC4-AB35-32A502D14A2A}"/>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6" name="Footer Placeholder 5">
            <a:extLst>
              <a:ext uri="{FF2B5EF4-FFF2-40B4-BE49-F238E27FC236}">
                <a16:creationId xmlns:a16="http://schemas.microsoft.com/office/drawing/2014/main" id="{983AE46B-2CBE-4FC3-8039-D6C4D67AC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F8A7DD-BB61-4557-A6C4-927B4277586C}"/>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399419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BF07-5C33-4ABA-8FB2-8CA49CA23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F75706-BEC2-4586-8112-8C41B3A318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C45ECE-B6D1-427A-9EB8-F2BE4E868D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4D4C51-D396-4E16-AAA4-82815438E3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7A20BB-FA13-4906-B49B-D873E24A91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B599AB-04BF-4653-B5E9-54E18E3196E9}"/>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8" name="Footer Placeholder 7">
            <a:extLst>
              <a:ext uri="{FF2B5EF4-FFF2-40B4-BE49-F238E27FC236}">
                <a16:creationId xmlns:a16="http://schemas.microsoft.com/office/drawing/2014/main" id="{7AEB5DE7-74AF-437D-A461-CC03E4A97A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0DD0BB-F529-43D6-A25E-532C218273C5}"/>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10473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122C-3D91-47C6-B787-7457565C93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25720F-B796-43F7-A0D9-B06045E8019B}"/>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4" name="Footer Placeholder 3">
            <a:extLst>
              <a:ext uri="{FF2B5EF4-FFF2-40B4-BE49-F238E27FC236}">
                <a16:creationId xmlns:a16="http://schemas.microsoft.com/office/drawing/2014/main" id="{F572FE12-5763-44B8-804C-C3FBB7E58C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8EE762-4DA9-4A45-8D04-47D358151F37}"/>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413738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350E10-D827-4141-AAA6-39E0093BDD68}"/>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3" name="Footer Placeholder 2">
            <a:extLst>
              <a:ext uri="{FF2B5EF4-FFF2-40B4-BE49-F238E27FC236}">
                <a16:creationId xmlns:a16="http://schemas.microsoft.com/office/drawing/2014/main" id="{DE8F880D-81E3-4E7B-ABBC-0B5BAAB9AA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7D76A3-A091-4F82-B252-11E04FC156F8}"/>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394888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ECDA-4EF3-4D00-8637-B64BDDAF33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D32EF48-E389-4D6E-A839-D0CB9AD0B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C9FB5F-BFD8-4015-8E37-47DDAEAE12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923F53-F446-463A-9540-3384692B88BF}"/>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6" name="Footer Placeholder 5">
            <a:extLst>
              <a:ext uri="{FF2B5EF4-FFF2-40B4-BE49-F238E27FC236}">
                <a16:creationId xmlns:a16="http://schemas.microsoft.com/office/drawing/2014/main" id="{D426D667-A0AA-440F-A66D-BDD6CE2382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0134C1-CF00-4C75-BA5A-896217408714}"/>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18944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7274-5F0A-473A-8235-EF5FD2803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809055A-5369-46E4-B1D4-2D25B20D2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142FB1-839C-4BB8-8543-E0651EAAC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4BA9EC-AC54-4612-A967-CD212DFACEBD}"/>
              </a:ext>
            </a:extLst>
          </p:cNvPr>
          <p:cNvSpPr>
            <a:spLocks noGrp="1"/>
          </p:cNvSpPr>
          <p:nvPr>
            <p:ph type="dt" sz="half" idx="10"/>
          </p:nvPr>
        </p:nvSpPr>
        <p:spPr/>
        <p:txBody>
          <a:bodyPr/>
          <a:lstStyle/>
          <a:p>
            <a:fld id="{F3F0C941-3344-489F-89F6-A600419F3F14}" type="datetimeFigureOut">
              <a:rPr lang="en-GB" smtClean="0"/>
              <a:t>07/05/2020</a:t>
            </a:fld>
            <a:endParaRPr lang="en-GB"/>
          </a:p>
        </p:txBody>
      </p:sp>
      <p:sp>
        <p:nvSpPr>
          <p:cNvPr id="6" name="Footer Placeholder 5">
            <a:extLst>
              <a:ext uri="{FF2B5EF4-FFF2-40B4-BE49-F238E27FC236}">
                <a16:creationId xmlns:a16="http://schemas.microsoft.com/office/drawing/2014/main" id="{A5985E69-4519-4DD9-A5ED-BADF0B48A1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EB3E22-B2E2-40BA-8A61-BD8F238C5960}"/>
              </a:ext>
            </a:extLst>
          </p:cNvPr>
          <p:cNvSpPr>
            <a:spLocks noGrp="1"/>
          </p:cNvSpPr>
          <p:nvPr>
            <p:ph type="sldNum" sz="quarter" idx="12"/>
          </p:nvPr>
        </p:nvSpPr>
        <p:spPr/>
        <p:txBody>
          <a:bodyPr/>
          <a:lstStyle/>
          <a:p>
            <a:fld id="{47617230-842B-4E29-8022-6B43BB8F7B98}" type="slidenum">
              <a:rPr lang="en-GB" smtClean="0"/>
              <a:t>‹#›</a:t>
            </a:fld>
            <a:endParaRPr lang="en-GB"/>
          </a:p>
        </p:txBody>
      </p:sp>
    </p:spTree>
    <p:extLst>
      <p:ext uri="{BB962C8B-B14F-4D97-AF65-F5344CB8AC3E}">
        <p14:creationId xmlns:p14="http://schemas.microsoft.com/office/powerpoint/2010/main" val="69346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F988DF-607F-4070-9595-2D0E2C7220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7F9257-8FA7-48A9-85BC-4A5371D1E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35FBCB-CCBF-4A7D-8557-CBCE57A3CB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C941-3344-489F-89F6-A600419F3F14}" type="datetimeFigureOut">
              <a:rPr lang="en-GB" smtClean="0"/>
              <a:t>07/05/2020</a:t>
            </a:fld>
            <a:endParaRPr lang="en-GB"/>
          </a:p>
        </p:txBody>
      </p:sp>
      <p:sp>
        <p:nvSpPr>
          <p:cNvPr id="5" name="Footer Placeholder 4">
            <a:extLst>
              <a:ext uri="{FF2B5EF4-FFF2-40B4-BE49-F238E27FC236}">
                <a16:creationId xmlns:a16="http://schemas.microsoft.com/office/drawing/2014/main" id="{AF35C952-248B-4AFC-BD33-85ABB5D90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6F8503-448D-4BAD-80F3-B65277D56A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17230-842B-4E29-8022-6B43BB8F7B98}" type="slidenum">
              <a:rPr lang="en-GB" smtClean="0"/>
              <a:t>‹#›</a:t>
            </a:fld>
            <a:endParaRPr lang="en-GB"/>
          </a:p>
        </p:txBody>
      </p:sp>
    </p:spTree>
    <p:extLst>
      <p:ext uri="{BB962C8B-B14F-4D97-AF65-F5344CB8AC3E}">
        <p14:creationId xmlns:p14="http://schemas.microsoft.com/office/powerpoint/2010/main" val="3109761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7965CDE-22FA-4361-93CF-8731597ADA5F}"/>
              </a:ext>
            </a:extLst>
          </p:cNvPr>
          <p:cNvSpPr txBox="1"/>
          <p:nvPr/>
        </p:nvSpPr>
        <p:spPr>
          <a:xfrm>
            <a:off x="8651718" y="3602773"/>
            <a:ext cx="3403870" cy="2893100"/>
          </a:xfrm>
          <a:prstGeom prst="rect">
            <a:avLst/>
          </a:prstGeom>
          <a:noFill/>
          <a:ln w="19050">
            <a:solidFill>
              <a:schemeClr val="tx1"/>
            </a:solidFill>
          </a:ln>
        </p:spPr>
        <p:txBody>
          <a:bodyPr wrap="square" rtlCol="0">
            <a:spAutoFit/>
          </a:bodyPr>
          <a:lstStyle/>
          <a:p>
            <a:r>
              <a:rPr lang="en-GB" sz="1400" b="1" u="sng" dirty="0"/>
              <a:t>Moon Phases</a:t>
            </a:r>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a:p>
            <a:endParaRPr lang="en-GB" sz="1400" b="1" u="sng" dirty="0"/>
          </a:p>
        </p:txBody>
      </p:sp>
      <p:sp>
        <p:nvSpPr>
          <p:cNvPr id="14" name="Rectangle 13">
            <a:extLst>
              <a:ext uri="{FF2B5EF4-FFF2-40B4-BE49-F238E27FC236}">
                <a16:creationId xmlns:a16="http://schemas.microsoft.com/office/drawing/2014/main" id="{00405007-C561-4C7B-A3F1-03E9B88A9B7E}"/>
              </a:ext>
            </a:extLst>
          </p:cNvPr>
          <p:cNvSpPr/>
          <p:nvPr/>
        </p:nvSpPr>
        <p:spPr>
          <a:xfrm>
            <a:off x="3607623" y="3204182"/>
            <a:ext cx="4917840" cy="3508653"/>
          </a:xfrm>
          <a:prstGeom prst="rect">
            <a:avLst/>
          </a:prstGeom>
          <a:ln w="19050">
            <a:solidFill>
              <a:schemeClr val="tx1"/>
            </a:solidFill>
          </a:ln>
        </p:spPr>
        <p:txBody>
          <a:bodyPr wrap="square">
            <a:spAutoFit/>
          </a:bodyPr>
          <a:lstStyle/>
          <a:p>
            <a:r>
              <a:rPr lang="en-GB" sz="1400" b="1" u="sng" dirty="0"/>
              <a:t>The Moon </a:t>
            </a:r>
          </a:p>
          <a:p>
            <a:r>
              <a:rPr lang="en-GB" sz="1300" dirty="0"/>
              <a:t>The Moon orbits the Earth anticlockwise and takes approximately 28 days. </a:t>
            </a:r>
          </a:p>
          <a:p>
            <a:r>
              <a:rPr lang="en-GB" sz="1300" dirty="0"/>
              <a:t>The Moon spins once on its axis every time it orbits Earth. This means that we only see one side of the Moon. </a:t>
            </a:r>
          </a:p>
          <a:p>
            <a:r>
              <a:rPr lang="en-GB" sz="1300" dirty="0"/>
              <a:t>The Moon has different phases depending on where it is in its orbit. The Moon’s gravity causes high and low tides.</a:t>
            </a:r>
          </a:p>
          <a:p>
            <a:endParaRPr lang="en-GB" sz="1300" dirty="0"/>
          </a:p>
          <a:p>
            <a:endParaRPr lang="en-GB" sz="1300" dirty="0"/>
          </a:p>
          <a:p>
            <a:endParaRPr lang="en-GB" sz="1300" dirty="0"/>
          </a:p>
          <a:p>
            <a:endParaRPr lang="en-GB" sz="1300" dirty="0"/>
          </a:p>
          <a:p>
            <a:endParaRPr lang="en-GB" sz="1300" dirty="0"/>
          </a:p>
          <a:p>
            <a:endParaRPr lang="en-GB" sz="1300" dirty="0"/>
          </a:p>
          <a:p>
            <a:endParaRPr lang="en-GB" sz="1300" dirty="0"/>
          </a:p>
          <a:p>
            <a:endParaRPr lang="en-GB" sz="1300" dirty="0"/>
          </a:p>
          <a:p>
            <a:endParaRPr lang="en-GB" sz="1300" dirty="0"/>
          </a:p>
          <a:p>
            <a:endParaRPr lang="en-GB" sz="1300" dirty="0"/>
          </a:p>
        </p:txBody>
      </p:sp>
      <p:sp>
        <p:nvSpPr>
          <p:cNvPr id="90" name="Rectangle 89">
            <a:extLst>
              <a:ext uri="{FF2B5EF4-FFF2-40B4-BE49-F238E27FC236}">
                <a16:creationId xmlns:a16="http://schemas.microsoft.com/office/drawing/2014/main" id="{F089006E-09A2-4B58-9680-334172C68292}"/>
              </a:ext>
            </a:extLst>
          </p:cNvPr>
          <p:cNvSpPr/>
          <p:nvPr/>
        </p:nvSpPr>
        <p:spPr>
          <a:xfrm>
            <a:off x="4488390" y="144593"/>
            <a:ext cx="2845859" cy="400110"/>
          </a:xfrm>
          <a:prstGeom prst="rect">
            <a:avLst/>
          </a:prstGeom>
          <a:noFill/>
          <a:ln w="28575">
            <a:solidFill>
              <a:schemeClr val="tx1"/>
            </a:solidFill>
          </a:ln>
        </p:spPr>
        <p:txBody>
          <a:bodyPr wrap="square" lIns="91440" tIns="45720" rIns="91440" bIns="45720">
            <a:spAutoFit/>
          </a:bodyPr>
          <a:lstStyle/>
          <a:p>
            <a:pPr algn="ctr"/>
            <a:r>
              <a:rPr lang="en-US" sz="2000" dirty="0">
                <a:ln w="0"/>
              </a:rPr>
              <a:t>Year 5 Earth and Space</a:t>
            </a:r>
          </a:p>
        </p:txBody>
      </p:sp>
      <p:sp>
        <p:nvSpPr>
          <p:cNvPr id="109" name="TextBox 108">
            <a:extLst>
              <a:ext uri="{FF2B5EF4-FFF2-40B4-BE49-F238E27FC236}">
                <a16:creationId xmlns:a16="http://schemas.microsoft.com/office/drawing/2014/main" id="{EA14291F-AB12-4E79-BDE1-0FEC407DA339}"/>
              </a:ext>
            </a:extLst>
          </p:cNvPr>
          <p:cNvSpPr txBox="1"/>
          <p:nvPr/>
        </p:nvSpPr>
        <p:spPr>
          <a:xfrm>
            <a:off x="136412" y="108199"/>
            <a:ext cx="3264013" cy="4893647"/>
          </a:xfrm>
          <a:prstGeom prst="rect">
            <a:avLst/>
          </a:prstGeom>
          <a:noFill/>
          <a:ln w="19050">
            <a:solidFill>
              <a:schemeClr val="tx1"/>
            </a:solidFill>
          </a:ln>
        </p:spPr>
        <p:txBody>
          <a:bodyPr wrap="square" rtlCol="0">
            <a:spAutoFit/>
          </a:bodyPr>
          <a:lstStyle/>
          <a:p>
            <a:r>
              <a:rPr lang="en-GB" sz="1300" b="1" u="sng" dirty="0"/>
              <a:t>Key Vocabulary</a:t>
            </a:r>
          </a:p>
          <a:p>
            <a:r>
              <a:rPr lang="en-US" sz="1300" b="1" dirty="0">
                <a:solidFill>
                  <a:srgbClr val="00B0F0"/>
                </a:solidFill>
              </a:rPr>
              <a:t>Planet</a:t>
            </a:r>
            <a:r>
              <a:rPr lang="en-US" sz="1300" dirty="0"/>
              <a:t> – an object that orbits a star and does not emit its own light </a:t>
            </a:r>
          </a:p>
          <a:p>
            <a:endParaRPr lang="en-US" sz="1300" dirty="0"/>
          </a:p>
          <a:p>
            <a:r>
              <a:rPr lang="en-US" sz="1300" b="1" dirty="0">
                <a:solidFill>
                  <a:srgbClr val="00B0F0"/>
                </a:solidFill>
              </a:rPr>
              <a:t>Star</a:t>
            </a:r>
            <a:r>
              <a:rPr lang="en-US" sz="1300" dirty="0"/>
              <a:t> – a burning mass of gas that makes heat and light energy (e.g. the sun) </a:t>
            </a:r>
          </a:p>
          <a:p>
            <a:endParaRPr lang="en-US" sz="1300" dirty="0"/>
          </a:p>
          <a:p>
            <a:r>
              <a:rPr lang="en-US" sz="1300" b="1" dirty="0">
                <a:solidFill>
                  <a:srgbClr val="00B0F0"/>
                </a:solidFill>
              </a:rPr>
              <a:t>Sun</a:t>
            </a:r>
            <a:r>
              <a:rPr lang="en-US" sz="1300" dirty="0"/>
              <a:t> – a huge star that earth and the other planets in our solar system orbit around</a:t>
            </a:r>
          </a:p>
          <a:p>
            <a:endParaRPr lang="en-US" sz="1300" dirty="0"/>
          </a:p>
          <a:p>
            <a:r>
              <a:rPr lang="en-US" sz="1300" b="1" dirty="0">
                <a:solidFill>
                  <a:srgbClr val="00B0F0"/>
                </a:solidFill>
              </a:rPr>
              <a:t>Moon</a:t>
            </a:r>
            <a:r>
              <a:rPr lang="en-US" sz="1300" dirty="0"/>
              <a:t> – a natural satellite which orbits earth or other planets</a:t>
            </a:r>
          </a:p>
          <a:p>
            <a:endParaRPr lang="en-US" sz="1300" dirty="0"/>
          </a:p>
          <a:p>
            <a:r>
              <a:rPr lang="en-US" sz="1300" b="1" dirty="0">
                <a:solidFill>
                  <a:srgbClr val="00B0F0"/>
                </a:solidFill>
              </a:rPr>
              <a:t>Solar system </a:t>
            </a:r>
            <a:r>
              <a:rPr lang="en-US" sz="1300" dirty="0"/>
              <a:t>– a star with objects (such as planets) orbiting it </a:t>
            </a:r>
          </a:p>
          <a:p>
            <a:endParaRPr lang="en-US" sz="1300" dirty="0"/>
          </a:p>
          <a:p>
            <a:r>
              <a:rPr lang="en-US" sz="1300" b="1" dirty="0">
                <a:solidFill>
                  <a:srgbClr val="00B0F0"/>
                </a:solidFill>
              </a:rPr>
              <a:t>Orbit</a:t>
            </a:r>
            <a:r>
              <a:rPr lang="en-US" sz="1300" dirty="0"/>
              <a:t> – a curved path of a planet or satellite around an object</a:t>
            </a:r>
          </a:p>
          <a:p>
            <a:endParaRPr lang="en-US" sz="1300" dirty="0"/>
          </a:p>
          <a:p>
            <a:r>
              <a:rPr lang="en-US" sz="1300" b="1" dirty="0">
                <a:solidFill>
                  <a:srgbClr val="00B0F0"/>
                </a:solidFill>
              </a:rPr>
              <a:t>Sphere</a:t>
            </a:r>
            <a:r>
              <a:rPr lang="en-US" sz="1300" dirty="0"/>
              <a:t> – a round 3D shape in the shape of a ball</a:t>
            </a:r>
          </a:p>
          <a:p>
            <a:endParaRPr lang="en-US" sz="1300" dirty="0"/>
          </a:p>
          <a:p>
            <a:r>
              <a:rPr lang="en-US" sz="1300" b="1" dirty="0">
                <a:solidFill>
                  <a:srgbClr val="00B0F0"/>
                </a:solidFill>
              </a:rPr>
              <a:t>Spherical bodies </a:t>
            </a:r>
            <a:r>
              <a:rPr lang="en-US" sz="1300" dirty="0"/>
              <a:t>– astronomical objects shaped like spheres</a:t>
            </a:r>
            <a:endParaRPr lang="en-GB" sz="1300" dirty="0"/>
          </a:p>
        </p:txBody>
      </p:sp>
      <p:pic>
        <p:nvPicPr>
          <p:cNvPr id="1026" name="Picture 2" descr="The Planets in order from the sun- Plus interesting Planet facts ...">
            <a:extLst>
              <a:ext uri="{FF2B5EF4-FFF2-40B4-BE49-F238E27FC236}">
                <a16:creationId xmlns:a16="http://schemas.microsoft.com/office/drawing/2014/main" id="{17EC4E2C-510D-43E9-AB15-84D195F50F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7079" y="706442"/>
            <a:ext cx="4917841" cy="230866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4D998D3-06CD-4478-AA5E-86AE4D8A61ED}"/>
              </a:ext>
            </a:extLst>
          </p:cNvPr>
          <p:cNvSpPr txBox="1"/>
          <p:nvPr/>
        </p:nvSpPr>
        <p:spPr>
          <a:xfrm>
            <a:off x="8651718" y="144593"/>
            <a:ext cx="3403870" cy="3308598"/>
          </a:xfrm>
          <a:prstGeom prst="rect">
            <a:avLst/>
          </a:prstGeom>
          <a:noFill/>
          <a:ln w="19050">
            <a:solidFill>
              <a:schemeClr val="tx1"/>
            </a:solidFill>
          </a:ln>
        </p:spPr>
        <p:txBody>
          <a:bodyPr wrap="square" rtlCol="0">
            <a:spAutoFit/>
          </a:bodyPr>
          <a:lstStyle/>
          <a:p>
            <a:r>
              <a:rPr lang="en-US" sz="1400" b="1" u="sng" dirty="0"/>
              <a:t>The Earth</a:t>
            </a:r>
          </a:p>
          <a:p>
            <a:r>
              <a:rPr lang="en-US" sz="1300" dirty="0"/>
              <a:t>Earth takes 365¼ days to complete its orbit around the Sun. The Earth rotates (spins) on its axis every 24 hours. As Earth rotates half faces the Sun (day) and half is facing away from the Sun (night). As the Earth rotates, the Sun appears to move across the sky.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p:txBody>
      </p:sp>
      <p:pic>
        <p:nvPicPr>
          <p:cNvPr id="11" name="Picture 10">
            <a:extLst>
              <a:ext uri="{FF2B5EF4-FFF2-40B4-BE49-F238E27FC236}">
                <a16:creationId xmlns:a16="http://schemas.microsoft.com/office/drawing/2014/main" id="{217A82D8-8A02-4586-BD46-EA4042671676}"/>
              </a:ext>
            </a:extLst>
          </p:cNvPr>
          <p:cNvPicPr>
            <a:picLocks noChangeAspect="1"/>
          </p:cNvPicPr>
          <p:nvPr/>
        </p:nvPicPr>
        <p:blipFill>
          <a:blip r:embed="rId4"/>
          <a:stretch>
            <a:fillRect/>
          </a:stretch>
        </p:blipFill>
        <p:spPr>
          <a:xfrm>
            <a:off x="8787719" y="1819275"/>
            <a:ext cx="3267870" cy="1277593"/>
          </a:xfrm>
          <a:prstGeom prst="rect">
            <a:avLst/>
          </a:prstGeom>
        </p:spPr>
      </p:pic>
      <p:pic>
        <p:nvPicPr>
          <p:cNvPr id="13" name="Picture 12">
            <a:extLst>
              <a:ext uri="{FF2B5EF4-FFF2-40B4-BE49-F238E27FC236}">
                <a16:creationId xmlns:a16="http://schemas.microsoft.com/office/drawing/2014/main" id="{5E1ABF54-AF1F-4FE6-B0C5-4BB508AFF69E}"/>
              </a:ext>
            </a:extLst>
          </p:cNvPr>
          <p:cNvPicPr>
            <a:picLocks noChangeAspect="1"/>
          </p:cNvPicPr>
          <p:nvPr/>
        </p:nvPicPr>
        <p:blipFill>
          <a:blip r:embed="rId5"/>
          <a:stretch>
            <a:fillRect/>
          </a:stretch>
        </p:blipFill>
        <p:spPr>
          <a:xfrm>
            <a:off x="5147231" y="4712287"/>
            <a:ext cx="2030891" cy="1886141"/>
          </a:xfrm>
          <a:prstGeom prst="rect">
            <a:avLst/>
          </a:prstGeom>
        </p:spPr>
      </p:pic>
      <p:pic>
        <p:nvPicPr>
          <p:cNvPr id="15" name="Picture 14">
            <a:extLst>
              <a:ext uri="{FF2B5EF4-FFF2-40B4-BE49-F238E27FC236}">
                <a16:creationId xmlns:a16="http://schemas.microsoft.com/office/drawing/2014/main" id="{1240A860-19EB-4266-A615-68F976F4043D}"/>
              </a:ext>
            </a:extLst>
          </p:cNvPr>
          <p:cNvPicPr>
            <a:picLocks noChangeAspect="1"/>
          </p:cNvPicPr>
          <p:nvPr/>
        </p:nvPicPr>
        <p:blipFill>
          <a:blip r:embed="rId6"/>
          <a:stretch>
            <a:fillRect/>
          </a:stretch>
        </p:blipFill>
        <p:spPr>
          <a:xfrm>
            <a:off x="136412" y="5181568"/>
            <a:ext cx="3197338" cy="1416860"/>
          </a:xfrm>
          <a:prstGeom prst="rect">
            <a:avLst/>
          </a:prstGeom>
          <a:ln w="19050">
            <a:solidFill>
              <a:schemeClr val="tx1"/>
            </a:solidFill>
          </a:ln>
        </p:spPr>
      </p:pic>
      <p:pic>
        <p:nvPicPr>
          <p:cNvPr id="16" name="Picture 15">
            <a:extLst>
              <a:ext uri="{FF2B5EF4-FFF2-40B4-BE49-F238E27FC236}">
                <a16:creationId xmlns:a16="http://schemas.microsoft.com/office/drawing/2014/main" id="{FEC96A47-C672-4616-9427-6103C474990A}"/>
              </a:ext>
            </a:extLst>
          </p:cNvPr>
          <p:cNvPicPr>
            <a:picLocks noChangeAspect="1"/>
          </p:cNvPicPr>
          <p:nvPr/>
        </p:nvPicPr>
        <p:blipFill>
          <a:blip r:embed="rId7"/>
          <a:stretch>
            <a:fillRect/>
          </a:stretch>
        </p:blipFill>
        <p:spPr>
          <a:xfrm>
            <a:off x="8755621" y="4023569"/>
            <a:ext cx="3127717" cy="2208607"/>
          </a:xfrm>
          <a:prstGeom prst="rect">
            <a:avLst/>
          </a:prstGeom>
          <a:ln w="19050">
            <a:solidFill>
              <a:schemeClr val="tx1"/>
            </a:solidFill>
          </a:ln>
        </p:spPr>
      </p:pic>
      <p:pic>
        <p:nvPicPr>
          <p:cNvPr id="18" name="Picture 17">
            <a:extLst>
              <a:ext uri="{FF2B5EF4-FFF2-40B4-BE49-F238E27FC236}">
                <a16:creationId xmlns:a16="http://schemas.microsoft.com/office/drawing/2014/main" id="{3A684C0A-B3F4-4444-8069-CCFF831E83CA}"/>
              </a:ext>
            </a:extLst>
          </p:cNvPr>
          <p:cNvPicPr>
            <a:picLocks noChangeAspect="1"/>
          </p:cNvPicPr>
          <p:nvPr/>
        </p:nvPicPr>
        <p:blipFill>
          <a:blip r:embed="rId8"/>
          <a:stretch>
            <a:fillRect/>
          </a:stretch>
        </p:blipFill>
        <p:spPr>
          <a:xfrm>
            <a:off x="11455390" y="6193598"/>
            <a:ext cx="631792" cy="598540"/>
          </a:xfrm>
          <a:prstGeom prst="rect">
            <a:avLst/>
          </a:prstGeom>
        </p:spPr>
      </p:pic>
    </p:spTree>
    <p:extLst>
      <p:ext uri="{BB962C8B-B14F-4D97-AF65-F5344CB8AC3E}">
        <p14:creationId xmlns:p14="http://schemas.microsoft.com/office/powerpoint/2010/main" val="157326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6A781164E4544F81E55107A8F8E214" ma:contentTypeVersion="16" ma:contentTypeDescription="Create a new document." ma:contentTypeScope="" ma:versionID="511f2decdda845de67180f9184e4d103">
  <xsd:schema xmlns:xsd="http://www.w3.org/2001/XMLSchema" xmlns:xs="http://www.w3.org/2001/XMLSchema" xmlns:p="http://schemas.microsoft.com/office/2006/metadata/properties" xmlns:ns2="2eb5f368-a748-49d5-93b2-f212879fa31b" xmlns:ns3="c94ea266-02bf-4048-8ab2-6d172af0792f" targetNamespace="http://schemas.microsoft.com/office/2006/metadata/properties" ma:root="true" ma:fieldsID="178f89f975c4603ad2075dce7ba2580a" ns2:_="" ns3:_="">
    <xsd:import namespace="2eb5f368-a748-49d5-93b2-f212879fa31b"/>
    <xsd:import namespace="c94ea266-02bf-4048-8ab2-6d172af079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b5f368-a748-49d5-93b2-f212879fa3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c3898d-f744-47b9-9b69-9453c24123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4ea266-02bf-4048-8ab2-6d172af079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ff59111-fde3-4139-8dc1-233f675e6b52}" ma:internalName="TaxCatchAll" ma:showField="CatchAllData" ma:web="c94ea266-02bf-4048-8ab2-6d172af079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eb5f368-a748-49d5-93b2-f212879fa31b">
      <Terms xmlns="http://schemas.microsoft.com/office/infopath/2007/PartnerControls"/>
    </lcf76f155ced4ddcb4097134ff3c332f>
    <TaxCatchAll xmlns="c94ea266-02bf-4048-8ab2-6d172af0792f" xsi:nil="true"/>
  </documentManagement>
</p:properties>
</file>

<file path=customXml/itemProps1.xml><?xml version="1.0" encoding="utf-8"?>
<ds:datastoreItem xmlns:ds="http://schemas.openxmlformats.org/officeDocument/2006/customXml" ds:itemID="{25408A70-B1E8-4B60-B657-EAF6677AB683}"/>
</file>

<file path=customXml/itemProps2.xml><?xml version="1.0" encoding="utf-8"?>
<ds:datastoreItem xmlns:ds="http://schemas.openxmlformats.org/officeDocument/2006/customXml" ds:itemID="{78FBE895-0160-4B13-B5A6-04714920ED52}"/>
</file>

<file path=customXml/itemProps3.xml><?xml version="1.0" encoding="utf-8"?>
<ds:datastoreItem xmlns:ds="http://schemas.openxmlformats.org/officeDocument/2006/customXml" ds:itemID="{2C7F2F65-64A8-4CBD-93A1-FE8C5D2DFDB2}"/>
</file>

<file path=docProps/app.xml><?xml version="1.0" encoding="utf-8"?>
<Properties xmlns="http://schemas.openxmlformats.org/officeDocument/2006/extended-properties" xmlns:vt="http://schemas.openxmlformats.org/officeDocument/2006/docPropsVTypes">
  <TotalTime>52</TotalTime>
  <Words>246</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Nadin</dc:creator>
  <cp:lastModifiedBy>Lucy Nadin</cp:lastModifiedBy>
  <cp:revision>6</cp:revision>
  <dcterms:created xsi:type="dcterms:W3CDTF">2020-05-07T13:19:03Z</dcterms:created>
  <dcterms:modified xsi:type="dcterms:W3CDTF">2020-05-07T14:11:06Z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0x010100266A781164E4544F81E55107A8F8E214</vt:lpwstr>
  </property>
</Properties>
</file>