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16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CEC5B-1873-4596-8FAA-A2157A511F3D}" type="datetimeFigureOut">
              <a:rPr lang="en-GB" smtClean="0"/>
              <a:t>01/03/2023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C26AB8-7F77-4500-8271-9BF6DF6109FA}" type="slidenum">
              <a:rPr lang="en-GB" smtClean="0"/>
              <a:t>‹#›</a:t>
            </a:fld>
            <a:endParaRPr lang="en-GB"/>
          </a:p>
        </p:txBody>
      </p:sp>
    </p:spTree>
    <p:extLst>
      <p:ext uri="{BB962C8B-B14F-4D97-AF65-F5344CB8AC3E}">
        <p14:creationId xmlns:p14="http://schemas.microsoft.com/office/powerpoint/2010/main" val="204443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016117-324A-4901-B0BC-F6F227BE2416}" type="slidenum">
              <a:rPr lang="en-GB" smtClean="0"/>
              <a:t>1</a:t>
            </a:fld>
            <a:endParaRPr lang="en-GB"/>
          </a:p>
        </p:txBody>
      </p:sp>
    </p:spTree>
    <p:extLst>
      <p:ext uri="{BB962C8B-B14F-4D97-AF65-F5344CB8AC3E}">
        <p14:creationId xmlns:p14="http://schemas.microsoft.com/office/powerpoint/2010/main" val="2071053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9749C-2408-40E8-B126-C64A0ABAB9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BA1379D-8817-4395-B75C-09DFBCA59C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591DDA-F45F-4341-9C34-810B208CC90B}"/>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5" name="Footer Placeholder 4">
            <a:extLst>
              <a:ext uri="{FF2B5EF4-FFF2-40B4-BE49-F238E27FC236}">
                <a16:creationId xmlns:a16="http://schemas.microsoft.com/office/drawing/2014/main" id="{7B2193D0-488C-47C2-AF0A-FE1E4A2D3F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B91FEE-9D2E-4A85-9ED0-DAA80FE78629}"/>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366987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D57A1-FAA2-41E7-9AF4-42B72FB6D8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0A674E-2047-4D17-9AEF-7160EE11C3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D56579-0FD9-47D4-98A4-5C8C2B57DA99}"/>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5" name="Footer Placeholder 4">
            <a:extLst>
              <a:ext uri="{FF2B5EF4-FFF2-40B4-BE49-F238E27FC236}">
                <a16:creationId xmlns:a16="http://schemas.microsoft.com/office/drawing/2014/main" id="{B33E7CEA-69E9-449E-9EA0-40BFD920A8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9C292B-832F-403A-A6A1-ED8AD09A8937}"/>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3432455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642EB9-FF06-4445-90CA-658A489DC4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5BA2C8-E434-4AED-85E3-7467072C32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D1DD41-F470-4579-AF89-B9052041337C}"/>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5" name="Footer Placeholder 4">
            <a:extLst>
              <a:ext uri="{FF2B5EF4-FFF2-40B4-BE49-F238E27FC236}">
                <a16:creationId xmlns:a16="http://schemas.microsoft.com/office/drawing/2014/main" id="{F7403749-69F0-45E7-A5F9-9FE8D8F4F0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2DDEE2-5804-4685-BABE-BA2C09106369}"/>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33012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F8533-C5B0-4FC6-8DC4-81FF5A91C2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1F8ED0-7E71-4E35-A0E6-A98AEC14EF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B7CEFC-BEA3-49AB-9905-2B553FDAAA63}"/>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5" name="Footer Placeholder 4">
            <a:extLst>
              <a:ext uri="{FF2B5EF4-FFF2-40B4-BE49-F238E27FC236}">
                <a16:creationId xmlns:a16="http://schemas.microsoft.com/office/drawing/2014/main" id="{394DAD2C-1EBD-4F51-A3F8-12FA4DF549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59C216-BC85-41F9-8909-9544568DBAC7}"/>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259939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8DF40-14BD-4519-A8FD-9C63A47102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94C3DD0-FD33-492B-95CC-A82C303F08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741DD4-63C2-4D65-934D-0090E0C7126A}"/>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5" name="Footer Placeholder 4">
            <a:extLst>
              <a:ext uri="{FF2B5EF4-FFF2-40B4-BE49-F238E27FC236}">
                <a16:creationId xmlns:a16="http://schemas.microsoft.com/office/drawing/2014/main" id="{85B638BB-367E-4874-93D4-4C4FE730FB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5E4B6-88BA-4CE1-9626-5392A92DA398}"/>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1183096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E7F34-5B19-4BB5-AE3A-3BD806E1F4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4FC330-6205-4920-A337-2010F16C0C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6EDD7C-399C-4F2D-93CD-EC28E8530B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E62C0F-CE26-451D-B300-6A0D7B5535A9}"/>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6" name="Footer Placeholder 5">
            <a:extLst>
              <a:ext uri="{FF2B5EF4-FFF2-40B4-BE49-F238E27FC236}">
                <a16:creationId xmlns:a16="http://schemas.microsoft.com/office/drawing/2014/main" id="{FE2FC79F-A803-453A-B0C0-29CD488F21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D56DBD-E107-44AD-A4C1-66073A65E763}"/>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3059840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611E9-A3AA-4B4D-B4F9-E4980E1B38A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1BBFB1-3CE4-4501-95F2-5767499B7E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AAA7B1-5300-4BE6-9F8B-9F57104938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82973E-0E97-4020-B5A5-444A24A665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1B09AC-49EA-42DF-9698-E12E23C2AC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EAF87FE-9170-4C9E-A3BE-894D1FA194A5}"/>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8" name="Footer Placeholder 7">
            <a:extLst>
              <a:ext uri="{FF2B5EF4-FFF2-40B4-BE49-F238E27FC236}">
                <a16:creationId xmlns:a16="http://schemas.microsoft.com/office/drawing/2014/main" id="{647B4B88-D96F-48D3-A3DC-F13FCCEAF7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1544105-499A-4640-AE61-83F5705062E7}"/>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2626340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5F49D-0DE8-44E2-8CD2-41381C434B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C49F30-2199-422C-A834-C723DC5B5366}"/>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4" name="Footer Placeholder 3">
            <a:extLst>
              <a:ext uri="{FF2B5EF4-FFF2-40B4-BE49-F238E27FC236}">
                <a16:creationId xmlns:a16="http://schemas.microsoft.com/office/drawing/2014/main" id="{E8505B63-A435-40E6-80FA-B68E8E7D31F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F04A3B7-5333-4312-85FE-E526973DA737}"/>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343239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8EF802-73DD-483A-8F07-25253C51B362}"/>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3" name="Footer Placeholder 2">
            <a:extLst>
              <a:ext uri="{FF2B5EF4-FFF2-40B4-BE49-F238E27FC236}">
                <a16:creationId xmlns:a16="http://schemas.microsoft.com/office/drawing/2014/main" id="{5B74D637-3B96-4487-9BDA-0C53F62FD2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096B35-5343-4350-980B-A8850D1F60A9}"/>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369557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8949B-CE3A-4517-A4D2-5EC6F9E5EB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7D8E777-04DD-49ED-9B0A-D5705B9D29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E4E73E3-4423-4C17-974E-7A188B0CEC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288216-DD30-499B-A398-4E1078783452}"/>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6" name="Footer Placeholder 5">
            <a:extLst>
              <a:ext uri="{FF2B5EF4-FFF2-40B4-BE49-F238E27FC236}">
                <a16:creationId xmlns:a16="http://schemas.microsoft.com/office/drawing/2014/main" id="{3D7B2A38-33C8-40CB-BC81-617F8F1CD5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F7ED73-BF84-421B-9A1E-124FDF66528E}"/>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222170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73C16-F714-4672-B327-3402D41BA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7A85B80-2554-4709-BAFB-AC93F7F829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60F5AF9-D6FD-4734-B2E6-20E0D66B69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75B24B-090B-48BD-AE6A-148A13B0EDDB}"/>
              </a:ext>
            </a:extLst>
          </p:cNvPr>
          <p:cNvSpPr>
            <a:spLocks noGrp="1"/>
          </p:cNvSpPr>
          <p:nvPr>
            <p:ph type="dt" sz="half" idx="10"/>
          </p:nvPr>
        </p:nvSpPr>
        <p:spPr/>
        <p:txBody>
          <a:bodyPr/>
          <a:lstStyle/>
          <a:p>
            <a:fld id="{001B11BA-8605-4015-A5F3-AD32010D3781}" type="datetimeFigureOut">
              <a:rPr lang="en-GB" smtClean="0"/>
              <a:t>01/03/2023</a:t>
            </a:fld>
            <a:endParaRPr lang="en-GB"/>
          </a:p>
        </p:txBody>
      </p:sp>
      <p:sp>
        <p:nvSpPr>
          <p:cNvPr id="6" name="Footer Placeholder 5">
            <a:extLst>
              <a:ext uri="{FF2B5EF4-FFF2-40B4-BE49-F238E27FC236}">
                <a16:creationId xmlns:a16="http://schemas.microsoft.com/office/drawing/2014/main" id="{AE93590E-1A13-432E-A23D-478F999549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A3C048-8ADB-4805-9664-56D3C5634495}"/>
              </a:ext>
            </a:extLst>
          </p:cNvPr>
          <p:cNvSpPr>
            <a:spLocks noGrp="1"/>
          </p:cNvSpPr>
          <p:nvPr>
            <p:ph type="sldNum" sz="quarter" idx="12"/>
          </p:nvPr>
        </p:nvSpPr>
        <p:spPr/>
        <p:txBody>
          <a:bodyPr/>
          <a:lstStyle/>
          <a:p>
            <a:fld id="{F573EFB3-DBBF-42AF-9140-E89DE09069A2}" type="slidenum">
              <a:rPr lang="en-GB" smtClean="0"/>
              <a:t>‹#›</a:t>
            </a:fld>
            <a:endParaRPr lang="en-GB"/>
          </a:p>
        </p:txBody>
      </p:sp>
    </p:spTree>
    <p:extLst>
      <p:ext uri="{BB962C8B-B14F-4D97-AF65-F5344CB8AC3E}">
        <p14:creationId xmlns:p14="http://schemas.microsoft.com/office/powerpoint/2010/main" val="277697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CE7298-F185-4663-9BE8-1ED4209942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E992DC-E7AA-4744-BF42-4D45E08019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42AB0D-ECFE-4942-8786-9D83C27A4A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1B11BA-8605-4015-A5F3-AD32010D3781}" type="datetimeFigureOut">
              <a:rPr lang="en-GB" smtClean="0"/>
              <a:t>01/03/2023</a:t>
            </a:fld>
            <a:endParaRPr lang="en-GB"/>
          </a:p>
        </p:txBody>
      </p:sp>
      <p:sp>
        <p:nvSpPr>
          <p:cNvPr id="5" name="Footer Placeholder 4">
            <a:extLst>
              <a:ext uri="{FF2B5EF4-FFF2-40B4-BE49-F238E27FC236}">
                <a16:creationId xmlns:a16="http://schemas.microsoft.com/office/drawing/2014/main" id="{BD97DB28-298F-4D48-B74B-1A1A5310B9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F6587C4-66EF-4586-A4BA-3B1C71E1F1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3EFB3-DBBF-42AF-9140-E89DE09069A2}" type="slidenum">
              <a:rPr lang="en-GB" smtClean="0"/>
              <a:t>‹#›</a:t>
            </a:fld>
            <a:endParaRPr lang="en-GB"/>
          </a:p>
        </p:txBody>
      </p:sp>
    </p:spTree>
    <p:extLst>
      <p:ext uri="{BB962C8B-B14F-4D97-AF65-F5344CB8AC3E}">
        <p14:creationId xmlns:p14="http://schemas.microsoft.com/office/powerpoint/2010/main" val="3891380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Rectangle 89">
            <a:extLst>
              <a:ext uri="{FF2B5EF4-FFF2-40B4-BE49-F238E27FC236}">
                <a16:creationId xmlns:a16="http://schemas.microsoft.com/office/drawing/2014/main" id="{F089006E-09A2-4B58-9680-334172C68292}"/>
              </a:ext>
            </a:extLst>
          </p:cNvPr>
          <p:cNvSpPr/>
          <p:nvPr/>
        </p:nvSpPr>
        <p:spPr>
          <a:xfrm>
            <a:off x="5232625" y="117840"/>
            <a:ext cx="1570305" cy="400110"/>
          </a:xfrm>
          <a:prstGeom prst="rect">
            <a:avLst/>
          </a:prstGeom>
          <a:noFill/>
          <a:ln w="28575">
            <a:solidFill>
              <a:schemeClr val="tx1"/>
            </a:solidFill>
          </a:ln>
        </p:spPr>
        <p:txBody>
          <a:bodyPr wrap="square" lIns="91440" tIns="45720" rIns="91440" bIns="45720">
            <a:spAutoFit/>
          </a:bodyPr>
          <a:lstStyle/>
          <a:p>
            <a:pPr algn="ctr"/>
            <a:r>
              <a:rPr lang="en-US" sz="2000" dirty="0">
                <a:ln w="0"/>
              </a:rPr>
              <a:t>Year 3 Light</a:t>
            </a:r>
          </a:p>
        </p:txBody>
      </p:sp>
      <p:sp>
        <p:nvSpPr>
          <p:cNvPr id="109" name="TextBox 108">
            <a:extLst>
              <a:ext uri="{FF2B5EF4-FFF2-40B4-BE49-F238E27FC236}">
                <a16:creationId xmlns:a16="http://schemas.microsoft.com/office/drawing/2014/main" id="{EA14291F-AB12-4E79-BDE1-0FEC407DA339}"/>
              </a:ext>
            </a:extLst>
          </p:cNvPr>
          <p:cNvSpPr txBox="1"/>
          <p:nvPr/>
        </p:nvSpPr>
        <p:spPr>
          <a:xfrm>
            <a:off x="190501" y="160129"/>
            <a:ext cx="3797305" cy="4724370"/>
          </a:xfrm>
          <a:prstGeom prst="rect">
            <a:avLst/>
          </a:prstGeom>
          <a:noFill/>
          <a:ln w="19050">
            <a:solidFill>
              <a:schemeClr val="tx1"/>
            </a:solidFill>
          </a:ln>
        </p:spPr>
        <p:txBody>
          <a:bodyPr wrap="square" rtlCol="0">
            <a:spAutoFit/>
          </a:bodyPr>
          <a:lstStyle/>
          <a:p>
            <a:r>
              <a:rPr lang="en-GB" sz="1400" b="1" u="sng" dirty="0"/>
              <a:t>Key Vocabulary</a:t>
            </a:r>
          </a:p>
          <a:p>
            <a:r>
              <a:rPr lang="en-GB" sz="1300" b="1" dirty="0">
                <a:solidFill>
                  <a:srgbClr val="00B0F0"/>
                </a:solidFill>
              </a:rPr>
              <a:t>Light</a:t>
            </a:r>
            <a:r>
              <a:rPr lang="en-GB" sz="1300" dirty="0">
                <a:solidFill>
                  <a:srgbClr val="00B0F0"/>
                </a:solidFill>
              </a:rPr>
              <a:t> </a:t>
            </a:r>
            <a:r>
              <a:rPr lang="en-GB" sz="1300" dirty="0"/>
              <a:t>– a form of energy that travels in a wave from a source</a:t>
            </a:r>
          </a:p>
          <a:p>
            <a:endParaRPr lang="en-GB" sz="1400" b="1" u="sng" dirty="0"/>
          </a:p>
          <a:p>
            <a:r>
              <a:rPr lang="en-US" sz="1300" b="1" dirty="0">
                <a:solidFill>
                  <a:srgbClr val="00B0F0"/>
                </a:solidFill>
              </a:rPr>
              <a:t>Light Source </a:t>
            </a:r>
            <a:r>
              <a:rPr lang="en-US" sz="1300" dirty="0"/>
              <a:t>– an object that emits its own light </a:t>
            </a:r>
          </a:p>
          <a:p>
            <a:endParaRPr lang="en-US" sz="1300" dirty="0"/>
          </a:p>
          <a:p>
            <a:r>
              <a:rPr lang="en-US" sz="1300" b="1" dirty="0">
                <a:solidFill>
                  <a:srgbClr val="00B0F0"/>
                </a:solidFill>
              </a:rPr>
              <a:t>Dark</a:t>
            </a:r>
            <a:r>
              <a:rPr lang="en-US" sz="1300" dirty="0"/>
              <a:t> – dark is the absence of light</a:t>
            </a:r>
          </a:p>
          <a:p>
            <a:endParaRPr lang="en-US" sz="1300" dirty="0"/>
          </a:p>
          <a:p>
            <a:r>
              <a:rPr lang="en-US" sz="1300" b="1" dirty="0">
                <a:solidFill>
                  <a:srgbClr val="00B0F0"/>
                </a:solidFill>
              </a:rPr>
              <a:t>Opaque</a:t>
            </a:r>
            <a:r>
              <a:rPr lang="en-US" sz="1300" dirty="0"/>
              <a:t> – a material which light cannot pass through at all. </a:t>
            </a:r>
          </a:p>
          <a:p>
            <a:endParaRPr lang="en-US" sz="1300" dirty="0"/>
          </a:p>
          <a:p>
            <a:r>
              <a:rPr lang="en-US" sz="1300" b="1" dirty="0">
                <a:solidFill>
                  <a:srgbClr val="00B0F0"/>
                </a:solidFill>
              </a:rPr>
              <a:t>Transparent</a:t>
            </a:r>
            <a:r>
              <a:rPr lang="en-US" sz="1300" dirty="0"/>
              <a:t> – a material through which light can pass completely. They are also called see-through objects. </a:t>
            </a:r>
          </a:p>
          <a:p>
            <a:endParaRPr lang="en-US" sz="1300" dirty="0"/>
          </a:p>
          <a:p>
            <a:r>
              <a:rPr lang="en-US" sz="1300" b="1" dirty="0">
                <a:solidFill>
                  <a:srgbClr val="00B0F0"/>
                </a:solidFill>
              </a:rPr>
              <a:t>Translucent</a:t>
            </a:r>
            <a:r>
              <a:rPr lang="en-US" sz="1300" dirty="0"/>
              <a:t> – a material through which light can pass partially, we can partly see through these objects.</a:t>
            </a:r>
          </a:p>
          <a:p>
            <a:endParaRPr lang="en-US" sz="1300" dirty="0"/>
          </a:p>
          <a:p>
            <a:r>
              <a:rPr lang="en-US" sz="1300" b="1" dirty="0">
                <a:solidFill>
                  <a:srgbClr val="00B0F0"/>
                </a:solidFill>
              </a:rPr>
              <a:t>Reflects</a:t>
            </a:r>
            <a:r>
              <a:rPr lang="en-US" sz="1300" dirty="0">
                <a:solidFill>
                  <a:srgbClr val="00B0F0"/>
                </a:solidFill>
              </a:rPr>
              <a:t> </a:t>
            </a:r>
            <a:r>
              <a:rPr lang="en-US" sz="1300" dirty="0"/>
              <a:t>– when a light ray hits a surface and bounces off </a:t>
            </a:r>
          </a:p>
          <a:p>
            <a:endParaRPr lang="en-US" sz="1300" dirty="0"/>
          </a:p>
          <a:p>
            <a:r>
              <a:rPr lang="en-US" sz="1300" b="1" dirty="0">
                <a:solidFill>
                  <a:srgbClr val="00B0F0"/>
                </a:solidFill>
              </a:rPr>
              <a:t>Shadow</a:t>
            </a:r>
            <a:r>
              <a:rPr lang="en-US" sz="1300" b="1" u="sng" dirty="0"/>
              <a:t> </a:t>
            </a:r>
            <a:r>
              <a:rPr lang="en-US" sz="1300" dirty="0"/>
              <a:t>- a dark shape that appears on a surface when something stands between the light source and the surface </a:t>
            </a:r>
            <a:endParaRPr lang="en-GB" sz="1300" dirty="0"/>
          </a:p>
        </p:txBody>
      </p:sp>
      <p:sp>
        <p:nvSpPr>
          <p:cNvPr id="111" name="TextBox 110">
            <a:extLst>
              <a:ext uri="{FF2B5EF4-FFF2-40B4-BE49-F238E27FC236}">
                <a16:creationId xmlns:a16="http://schemas.microsoft.com/office/drawing/2014/main" id="{485BE214-9570-4B85-8C12-424AD83A2CD1}"/>
              </a:ext>
            </a:extLst>
          </p:cNvPr>
          <p:cNvSpPr txBox="1"/>
          <p:nvPr/>
        </p:nvSpPr>
        <p:spPr>
          <a:xfrm>
            <a:off x="4227379" y="3768344"/>
            <a:ext cx="3531502" cy="2723823"/>
          </a:xfrm>
          <a:prstGeom prst="rect">
            <a:avLst/>
          </a:prstGeom>
          <a:noFill/>
          <a:ln w="19050">
            <a:solidFill>
              <a:schemeClr val="tx1"/>
            </a:solidFill>
          </a:ln>
        </p:spPr>
        <p:txBody>
          <a:bodyPr wrap="square" rtlCol="0">
            <a:spAutoFit/>
          </a:bodyPr>
          <a:lstStyle/>
          <a:p>
            <a:r>
              <a:rPr lang="en-US" sz="1300" b="1" u="sng" dirty="0"/>
              <a:t>The sun</a:t>
            </a:r>
          </a:p>
          <a:p>
            <a:endParaRPr lang="en-US" sz="1300" b="1" u="sng" dirty="0"/>
          </a:p>
          <a:p>
            <a:endParaRPr lang="en-US" sz="1300" b="1" u="sng" dirty="0"/>
          </a:p>
          <a:p>
            <a:endParaRPr lang="en-US" sz="1200" b="1" u="sng" dirty="0"/>
          </a:p>
          <a:p>
            <a:endParaRPr lang="en-US" sz="1200" b="1" u="sng" dirty="0"/>
          </a:p>
          <a:p>
            <a:endParaRPr lang="en-US" sz="1200" b="1" u="sng" dirty="0"/>
          </a:p>
          <a:p>
            <a:endParaRPr lang="en-US" sz="1200" b="1" u="sng" dirty="0"/>
          </a:p>
          <a:p>
            <a:endParaRPr lang="en-US" sz="1200" b="1" u="sng"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15" name="TextBox 14">
            <a:extLst>
              <a:ext uri="{FF2B5EF4-FFF2-40B4-BE49-F238E27FC236}">
                <a16:creationId xmlns:a16="http://schemas.microsoft.com/office/drawing/2014/main" id="{5B553F4F-831F-4184-A3C6-342798ECF19B}"/>
              </a:ext>
            </a:extLst>
          </p:cNvPr>
          <p:cNvSpPr txBox="1"/>
          <p:nvPr/>
        </p:nvSpPr>
        <p:spPr>
          <a:xfrm>
            <a:off x="4119073" y="659011"/>
            <a:ext cx="3941943" cy="2769989"/>
          </a:xfrm>
          <a:prstGeom prst="rect">
            <a:avLst/>
          </a:prstGeom>
          <a:noFill/>
          <a:ln w="19050">
            <a:solidFill>
              <a:schemeClr val="tx1"/>
            </a:solidFill>
          </a:ln>
        </p:spPr>
        <p:txBody>
          <a:bodyPr wrap="square" rtlCol="0">
            <a:spAutoFit/>
          </a:bodyPr>
          <a:lstStyle/>
          <a:p>
            <a:r>
              <a:rPr lang="en-US" sz="1400" b="1" u="sng" dirty="0"/>
              <a:t>Reflection</a:t>
            </a:r>
            <a:endParaRPr lang="en-US" sz="1200" dirty="0"/>
          </a:p>
          <a:p>
            <a:r>
              <a:rPr lang="en-US" sz="1300" dirty="0"/>
              <a:t>When light hits an object it is reflected (bounces off). If the reflected light hits our eyes, we can see the object. Some surfaces and material reflect light well and some do not reflect light well.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pic>
        <p:nvPicPr>
          <p:cNvPr id="10" name="Picture 9">
            <a:extLst>
              <a:ext uri="{FF2B5EF4-FFF2-40B4-BE49-F238E27FC236}">
                <a16:creationId xmlns:a16="http://schemas.microsoft.com/office/drawing/2014/main" id="{E30BF431-2B9D-4807-9F63-B560F9D3BBA5}"/>
              </a:ext>
            </a:extLst>
          </p:cNvPr>
          <p:cNvPicPr>
            <a:picLocks noChangeAspect="1"/>
          </p:cNvPicPr>
          <p:nvPr/>
        </p:nvPicPr>
        <p:blipFill>
          <a:blip r:embed="rId3"/>
          <a:stretch>
            <a:fillRect/>
          </a:stretch>
        </p:blipFill>
        <p:spPr>
          <a:xfrm>
            <a:off x="4242527" y="1857754"/>
            <a:ext cx="3706945" cy="1529174"/>
          </a:xfrm>
          <a:prstGeom prst="rect">
            <a:avLst/>
          </a:prstGeom>
        </p:spPr>
      </p:pic>
      <p:sp>
        <p:nvSpPr>
          <p:cNvPr id="20" name="TextBox 19">
            <a:extLst>
              <a:ext uri="{FF2B5EF4-FFF2-40B4-BE49-F238E27FC236}">
                <a16:creationId xmlns:a16="http://schemas.microsoft.com/office/drawing/2014/main" id="{828C3B64-AB6E-4BF8-96F5-2EEA99D543B5}"/>
              </a:ext>
            </a:extLst>
          </p:cNvPr>
          <p:cNvSpPr txBox="1"/>
          <p:nvPr/>
        </p:nvSpPr>
        <p:spPr>
          <a:xfrm>
            <a:off x="8225070" y="3407421"/>
            <a:ext cx="3767062" cy="3293209"/>
          </a:xfrm>
          <a:prstGeom prst="rect">
            <a:avLst/>
          </a:prstGeom>
          <a:noFill/>
          <a:ln w="19050">
            <a:solidFill>
              <a:schemeClr val="tx1"/>
            </a:solidFill>
          </a:ln>
        </p:spPr>
        <p:txBody>
          <a:bodyPr wrap="square" rtlCol="0">
            <a:spAutoFit/>
          </a:bodyPr>
          <a:lstStyle/>
          <a:p>
            <a:r>
              <a:rPr lang="en-GB" sz="1300" b="1" u="sng" dirty="0"/>
              <a:t>Shadows</a:t>
            </a:r>
          </a:p>
          <a:p>
            <a:r>
              <a:rPr lang="en-US" sz="1300" dirty="0"/>
              <a:t>When light is blocked by an opaque object a dark shadow is formed. </a:t>
            </a:r>
          </a:p>
          <a:p>
            <a:endParaRPr lang="en-US" sz="1300" dirty="0"/>
          </a:p>
          <a:p>
            <a:r>
              <a:rPr lang="en-US" sz="1300" dirty="0"/>
              <a:t>The size of the shadow changes as the light source moves, the further away from the light source the smaller the shadow is and the closer the light source is to the object the bigger the shadow. The angle of the light source also makes a difference to the size of the shadow.</a:t>
            </a:r>
          </a:p>
          <a:p>
            <a:endParaRPr lang="en-US" sz="1300" b="1" u="sng" dirty="0"/>
          </a:p>
          <a:p>
            <a:endParaRPr lang="en-US" sz="1300" b="1" u="sng" dirty="0"/>
          </a:p>
          <a:p>
            <a:endParaRPr lang="en-GB" sz="1300" b="1" u="sng" dirty="0"/>
          </a:p>
          <a:p>
            <a:endParaRPr lang="en-GB" sz="1300" b="1" u="sng" dirty="0"/>
          </a:p>
          <a:p>
            <a:endParaRPr lang="en-GB" sz="1300" b="1" u="sng" dirty="0"/>
          </a:p>
          <a:p>
            <a:endParaRPr lang="en-GB" sz="1300" b="1" u="sng" dirty="0"/>
          </a:p>
        </p:txBody>
      </p:sp>
      <p:pic>
        <p:nvPicPr>
          <p:cNvPr id="21" name="Picture 20">
            <a:extLst>
              <a:ext uri="{FF2B5EF4-FFF2-40B4-BE49-F238E27FC236}">
                <a16:creationId xmlns:a16="http://schemas.microsoft.com/office/drawing/2014/main" id="{39694B77-E725-4FD3-B547-70219F658952}"/>
              </a:ext>
            </a:extLst>
          </p:cNvPr>
          <p:cNvPicPr>
            <a:picLocks noChangeAspect="1"/>
          </p:cNvPicPr>
          <p:nvPr/>
        </p:nvPicPr>
        <p:blipFill>
          <a:blip r:embed="rId4"/>
          <a:stretch>
            <a:fillRect/>
          </a:stretch>
        </p:blipFill>
        <p:spPr>
          <a:xfrm>
            <a:off x="8539046" y="5277670"/>
            <a:ext cx="3109913" cy="1031389"/>
          </a:xfrm>
          <a:prstGeom prst="rect">
            <a:avLst/>
          </a:prstGeom>
        </p:spPr>
      </p:pic>
      <p:pic>
        <p:nvPicPr>
          <p:cNvPr id="18" name="Picture 17">
            <a:extLst>
              <a:ext uri="{FF2B5EF4-FFF2-40B4-BE49-F238E27FC236}">
                <a16:creationId xmlns:a16="http://schemas.microsoft.com/office/drawing/2014/main" id="{3A684C0A-B3F4-4444-8069-CCFF831E83CA}"/>
              </a:ext>
            </a:extLst>
          </p:cNvPr>
          <p:cNvPicPr>
            <a:picLocks noChangeAspect="1"/>
          </p:cNvPicPr>
          <p:nvPr/>
        </p:nvPicPr>
        <p:blipFill>
          <a:blip r:embed="rId5"/>
          <a:stretch>
            <a:fillRect/>
          </a:stretch>
        </p:blipFill>
        <p:spPr>
          <a:xfrm>
            <a:off x="11455390" y="6193598"/>
            <a:ext cx="631792" cy="598540"/>
          </a:xfrm>
          <a:prstGeom prst="rect">
            <a:avLst/>
          </a:prstGeom>
        </p:spPr>
      </p:pic>
      <p:pic>
        <p:nvPicPr>
          <p:cNvPr id="22" name="Picture 21">
            <a:extLst>
              <a:ext uri="{FF2B5EF4-FFF2-40B4-BE49-F238E27FC236}">
                <a16:creationId xmlns:a16="http://schemas.microsoft.com/office/drawing/2014/main" id="{49EB3110-EDCB-4444-9E7F-A65B516D0688}"/>
              </a:ext>
            </a:extLst>
          </p:cNvPr>
          <p:cNvPicPr>
            <a:picLocks noChangeAspect="1"/>
          </p:cNvPicPr>
          <p:nvPr/>
        </p:nvPicPr>
        <p:blipFill>
          <a:blip r:embed="rId6"/>
          <a:stretch>
            <a:fillRect/>
          </a:stretch>
        </p:blipFill>
        <p:spPr>
          <a:xfrm>
            <a:off x="166563" y="4983474"/>
            <a:ext cx="3797306" cy="1508693"/>
          </a:xfrm>
          <a:prstGeom prst="rect">
            <a:avLst/>
          </a:prstGeom>
        </p:spPr>
      </p:pic>
      <p:pic>
        <p:nvPicPr>
          <p:cNvPr id="3" name="Picture 2">
            <a:extLst>
              <a:ext uri="{FF2B5EF4-FFF2-40B4-BE49-F238E27FC236}">
                <a16:creationId xmlns:a16="http://schemas.microsoft.com/office/drawing/2014/main" id="{C5516DA5-18A2-4DDA-88FD-13D7E6DDE780}"/>
              </a:ext>
            </a:extLst>
          </p:cNvPr>
          <p:cNvPicPr>
            <a:picLocks noChangeAspect="1"/>
          </p:cNvPicPr>
          <p:nvPr/>
        </p:nvPicPr>
        <p:blipFill>
          <a:blip r:embed="rId7"/>
          <a:stretch>
            <a:fillRect/>
          </a:stretch>
        </p:blipFill>
        <p:spPr>
          <a:xfrm>
            <a:off x="4450298" y="4049477"/>
            <a:ext cx="2938202" cy="2259582"/>
          </a:xfrm>
          <a:prstGeom prst="rect">
            <a:avLst/>
          </a:prstGeom>
        </p:spPr>
      </p:pic>
      <p:pic>
        <p:nvPicPr>
          <p:cNvPr id="4" name="Picture 3">
            <a:extLst>
              <a:ext uri="{FF2B5EF4-FFF2-40B4-BE49-F238E27FC236}">
                <a16:creationId xmlns:a16="http://schemas.microsoft.com/office/drawing/2014/main" id="{3CC62889-E595-40C8-9CD8-E29DBD62B89E}"/>
              </a:ext>
            </a:extLst>
          </p:cNvPr>
          <p:cNvPicPr>
            <a:picLocks noChangeAspect="1"/>
          </p:cNvPicPr>
          <p:nvPr/>
        </p:nvPicPr>
        <p:blipFill>
          <a:blip r:embed="rId8"/>
          <a:stretch>
            <a:fillRect/>
          </a:stretch>
        </p:blipFill>
        <p:spPr>
          <a:xfrm>
            <a:off x="8539046" y="148201"/>
            <a:ext cx="3381332" cy="3101539"/>
          </a:xfrm>
          <a:prstGeom prst="rect">
            <a:avLst/>
          </a:prstGeom>
          <a:ln w="19050">
            <a:solidFill>
              <a:schemeClr val="tx1"/>
            </a:solidFill>
          </a:ln>
        </p:spPr>
      </p:pic>
    </p:spTree>
    <p:extLst>
      <p:ext uri="{BB962C8B-B14F-4D97-AF65-F5344CB8AC3E}">
        <p14:creationId xmlns:p14="http://schemas.microsoft.com/office/powerpoint/2010/main" val="1573265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eb5f368-a748-49d5-93b2-f212879fa31b">
      <Terms xmlns="http://schemas.microsoft.com/office/infopath/2007/PartnerControls"/>
    </lcf76f155ced4ddcb4097134ff3c332f>
    <TaxCatchAll xmlns="c94ea266-02bf-4048-8ab2-6d172af0792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66A781164E4544F81E55107A8F8E214" ma:contentTypeVersion="16" ma:contentTypeDescription="Create a new document." ma:contentTypeScope="" ma:versionID="511f2decdda845de67180f9184e4d103">
  <xsd:schema xmlns:xsd="http://www.w3.org/2001/XMLSchema" xmlns:xs="http://www.w3.org/2001/XMLSchema" xmlns:p="http://schemas.microsoft.com/office/2006/metadata/properties" xmlns:ns2="2eb5f368-a748-49d5-93b2-f212879fa31b" xmlns:ns3="c94ea266-02bf-4048-8ab2-6d172af0792f" targetNamespace="http://schemas.microsoft.com/office/2006/metadata/properties" ma:root="true" ma:fieldsID="178f89f975c4603ad2075dce7ba2580a" ns2:_="" ns3:_="">
    <xsd:import namespace="2eb5f368-a748-49d5-93b2-f212879fa31b"/>
    <xsd:import namespace="c94ea266-02bf-4048-8ab2-6d172af0792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b5f368-a748-49d5-93b2-f212879fa3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c3898d-f744-47b9-9b69-9453c241237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94ea266-02bf-4048-8ab2-6d172af0792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ff59111-fde3-4139-8dc1-233f675e6b52}" ma:internalName="TaxCatchAll" ma:showField="CatchAllData" ma:web="c94ea266-02bf-4048-8ab2-6d172af079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F422DD-BD01-4148-BB3B-81E5BD8A3299}">
  <ds:schemaRefs>
    <ds:schemaRef ds:uri="http://schemas.microsoft.com/office/infopath/2007/PartnerControls"/>
    <ds:schemaRef ds:uri="http://purl.org/dc/elements/1.1/"/>
    <ds:schemaRef ds:uri="http://purl.org/dc/dcmitype/"/>
    <ds:schemaRef ds:uri="2eb5f368-a748-49d5-93b2-f212879fa31b"/>
    <ds:schemaRef ds:uri="http://schemas.microsoft.com/office/2006/metadata/properties"/>
    <ds:schemaRef ds:uri="http://purl.org/dc/terms/"/>
    <ds:schemaRef ds:uri="http://schemas.microsoft.com/office/2006/documentManagement/types"/>
    <ds:schemaRef ds:uri="http://schemas.openxmlformats.org/package/2006/metadata/core-properties"/>
    <ds:schemaRef ds:uri="c94ea266-02bf-4048-8ab2-6d172af0792f"/>
    <ds:schemaRef ds:uri="http://www.w3.org/XML/1998/namespace"/>
  </ds:schemaRefs>
</ds:datastoreItem>
</file>

<file path=customXml/itemProps2.xml><?xml version="1.0" encoding="utf-8"?>
<ds:datastoreItem xmlns:ds="http://schemas.openxmlformats.org/officeDocument/2006/customXml" ds:itemID="{3B5DA484-0172-4733-924A-4E3CAFC3ABCE}">
  <ds:schemaRefs>
    <ds:schemaRef ds:uri="http://schemas.microsoft.com/sharepoint/v3/contenttype/forms"/>
  </ds:schemaRefs>
</ds:datastoreItem>
</file>

<file path=customXml/itemProps3.xml><?xml version="1.0" encoding="utf-8"?>
<ds:datastoreItem xmlns:ds="http://schemas.openxmlformats.org/officeDocument/2006/customXml" ds:itemID="{68159A02-7E60-478E-B7F1-2C0D6A6E96CE}"/>
</file>

<file path=docProps/app.xml><?xml version="1.0" encoding="utf-8"?>
<Properties xmlns="http://schemas.openxmlformats.org/officeDocument/2006/extended-properties" xmlns:vt="http://schemas.openxmlformats.org/officeDocument/2006/docPropsVTypes">
  <TotalTime>39</TotalTime>
  <Words>234</Words>
  <Application>Microsoft Office PowerPoint</Application>
  <PresentationFormat>Widescreen</PresentationFormat>
  <Paragraphs>47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Nadin</dc:creator>
  <cp:lastModifiedBy>Christina Bass</cp:lastModifiedBy>
  <cp:revision>7</cp:revision>
  <dcterms:created xsi:type="dcterms:W3CDTF">2020-05-06T14:48:13Z</dcterms:created>
  <dcterms:modified xsi:type="dcterms:W3CDTF">2023-03-01T12:51:55Z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0x010100266A781164E4544F81E55107A8F8E214</vt:lpwstr>
  </property>
</Properties>
</file>